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79"/>
  </p:notesMasterIdLst>
  <p:sldIdLst>
    <p:sldId id="256" r:id="rId2"/>
    <p:sldId id="2550" r:id="rId3"/>
    <p:sldId id="2551" r:id="rId4"/>
    <p:sldId id="2552" r:id="rId5"/>
    <p:sldId id="257" r:id="rId6"/>
    <p:sldId id="258" r:id="rId7"/>
    <p:sldId id="259" r:id="rId8"/>
    <p:sldId id="260" r:id="rId9"/>
    <p:sldId id="261" r:id="rId10"/>
    <p:sldId id="262" r:id="rId11"/>
    <p:sldId id="2553" r:id="rId12"/>
    <p:sldId id="2549" r:id="rId13"/>
    <p:sldId id="315" r:id="rId14"/>
    <p:sldId id="316" r:id="rId15"/>
    <p:sldId id="317" r:id="rId16"/>
    <p:sldId id="318" r:id="rId17"/>
    <p:sldId id="319" r:id="rId18"/>
    <p:sldId id="320" r:id="rId19"/>
    <p:sldId id="321" r:id="rId20"/>
    <p:sldId id="2554" r:id="rId21"/>
    <p:sldId id="322" r:id="rId22"/>
    <p:sldId id="323" r:id="rId23"/>
    <p:sldId id="324" r:id="rId24"/>
    <p:sldId id="266" r:id="rId25"/>
    <p:sldId id="267" r:id="rId26"/>
    <p:sldId id="2555" r:id="rId27"/>
    <p:sldId id="268" r:id="rId28"/>
    <p:sldId id="2556" r:id="rId29"/>
    <p:sldId id="2557" r:id="rId30"/>
    <p:sldId id="2558" r:id="rId31"/>
    <p:sldId id="2559" r:id="rId32"/>
    <p:sldId id="2560" r:id="rId33"/>
    <p:sldId id="2561" r:id="rId34"/>
    <p:sldId id="2562" r:id="rId35"/>
    <p:sldId id="2563" r:id="rId36"/>
    <p:sldId id="2564" r:id="rId37"/>
    <p:sldId id="2565" r:id="rId38"/>
    <p:sldId id="2566" r:id="rId39"/>
    <p:sldId id="2567" r:id="rId40"/>
    <p:sldId id="2568" r:id="rId41"/>
    <p:sldId id="2569" r:id="rId42"/>
    <p:sldId id="325" r:id="rId43"/>
    <p:sldId id="2570" r:id="rId44"/>
    <p:sldId id="272" r:id="rId45"/>
    <p:sldId id="273" r:id="rId46"/>
    <p:sldId id="274" r:id="rId47"/>
    <p:sldId id="275" r:id="rId48"/>
    <p:sldId id="332" r:id="rId49"/>
    <p:sldId id="326" r:id="rId50"/>
    <p:sldId id="327" r:id="rId51"/>
    <p:sldId id="328" r:id="rId52"/>
    <p:sldId id="329" r:id="rId53"/>
    <p:sldId id="330" r:id="rId54"/>
    <p:sldId id="331" r:id="rId55"/>
    <p:sldId id="2571" r:id="rId56"/>
    <p:sldId id="263" r:id="rId57"/>
    <p:sldId id="264" r:id="rId58"/>
    <p:sldId id="333" r:id="rId59"/>
    <p:sldId id="334" r:id="rId60"/>
    <p:sldId id="335" r:id="rId61"/>
    <p:sldId id="336" r:id="rId62"/>
    <p:sldId id="337" r:id="rId63"/>
    <p:sldId id="338" r:id="rId64"/>
    <p:sldId id="339" r:id="rId65"/>
    <p:sldId id="340" r:id="rId66"/>
    <p:sldId id="341" r:id="rId67"/>
    <p:sldId id="265" r:id="rId68"/>
    <p:sldId id="282" r:id="rId69"/>
    <p:sldId id="284" r:id="rId70"/>
    <p:sldId id="286" r:id="rId71"/>
    <p:sldId id="287" r:id="rId72"/>
    <p:sldId id="288" r:id="rId73"/>
    <p:sldId id="289" r:id="rId74"/>
    <p:sldId id="311" r:id="rId75"/>
    <p:sldId id="312" r:id="rId76"/>
    <p:sldId id="314" r:id="rId77"/>
    <p:sldId id="291" r:id="rId7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ción predeterminada" id="{512F189C-9E62-4DFE-8017-FE1319BB90D7}">
          <p14:sldIdLst>
            <p14:sldId id="256"/>
            <p14:sldId id="2550"/>
            <p14:sldId id="2551"/>
            <p14:sldId id="2552"/>
            <p14:sldId id="257"/>
            <p14:sldId id="258"/>
            <p14:sldId id="259"/>
            <p14:sldId id="260"/>
            <p14:sldId id="261"/>
            <p14:sldId id="262"/>
            <p14:sldId id="2553"/>
            <p14:sldId id="2549"/>
            <p14:sldId id="315"/>
            <p14:sldId id="316"/>
            <p14:sldId id="317"/>
            <p14:sldId id="318"/>
            <p14:sldId id="319"/>
            <p14:sldId id="320"/>
            <p14:sldId id="321"/>
            <p14:sldId id="2554"/>
            <p14:sldId id="322"/>
            <p14:sldId id="323"/>
            <p14:sldId id="324"/>
            <p14:sldId id="266"/>
            <p14:sldId id="267"/>
            <p14:sldId id="2555"/>
            <p14:sldId id="268"/>
            <p14:sldId id="2556"/>
            <p14:sldId id="2557"/>
            <p14:sldId id="2558"/>
            <p14:sldId id="2559"/>
            <p14:sldId id="2560"/>
            <p14:sldId id="2561"/>
            <p14:sldId id="2562"/>
            <p14:sldId id="2563"/>
            <p14:sldId id="2564"/>
            <p14:sldId id="2565"/>
            <p14:sldId id="2566"/>
            <p14:sldId id="2567"/>
            <p14:sldId id="2568"/>
            <p14:sldId id="2569"/>
            <p14:sldId id="325"/>
            <p14:sldId id="2570"/>
            <p14:sldId id="272"/>
            <p14:sldId id="273"/>
            <p14:sldId id="274"/>
            <p14:sldId id="275"/>
            <p14:sldId id="332"/>
            <p14:sldId id="326"/>
            <p14:sldId id="327"/>
            <p14:sldId id="328"/>
            <p14:sldId id="329"/>
            <p14:sldId id="330"/>
            <p14:sldId id="331"/>
            <p14:sldId id="2571"/>
            <p14:sldId id="263"/>
            <p14:sldId id="264"/>
            <p14:sldId id="333"/>
            <p14:sldId id="334"/>
            <p14:sldId id="335"/>
            <p14:sldId id="336"/>
            <p14:sldId id="337"/>
            <p14:sldId id="338"/>
            <p14:sldId id="339"/>
            <p14:sldId id="340"/>
            <p14:sldId id="341"/>
            <p14:sldId id="265"/>
            <p14:sldId id="282"/>
            <p14:sldId id="284"/>
            <p14:sldId id="286"/>
            <p14:sldId id="287"/>
            <p14:sldId id="288"/>
            <p14:sldId id="289"/>
            <p14:sldId id="311"/>
            <p14:sldId id="312"/>
            <p14:sldId id="314"/>
            <p14:sldId id="29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3" autoAdjust="0"/>
    <p:restoredTop sz="94660"/>
  </p:normalViewPr>
  <p:slideViewPr>
    <p:cSldViewPr snapToGrid="0">
      <p:cViewPr varScale="1">
        <p:scale>
          <a:sx n="70" d="100"/>
          <a:sy n="70" d="100"/>
        </p:scale>
        <p:origin x="411"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png>
</file>

<file path=ppt/media/image2.png>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9547E1-A5F0-4B4B-8325-5E0C542B5914}" type="datetimeFigureOut">
              <a:rPr lang="es-ES" smtClean="0"/>
              <a:t>19/04/2025</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3F84E3-D930-4273-B50A-3DB405C55DAD}" type="slidenum">
              <a:rPr lang="es-ES" smtClean="0"/>
              <a:t>‹Nº›</a:t>
            </a:fld>
            <a:endParaRPr lang="es-ES"/>
          </a:p>
        </p:txBody>
      </p:sp>
    </p:spTree>
    <p:extLst>
      <p:ext uri="{BB962C8B-B14F-4D97-AF65-F5344CB8AC3E}">
        <p14:creationId xmlns:p14="http://schemas.microsoft.com/office/powerpoint/2010/main" val="2356384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ES"/>
              <a:t>24</a:t>
            </a:fld>
            <a:endParaRPr/>
          </a:p>
        </p:txBody>
      </p:sp>
      <p:sp>
        <p:nvSpPr>
          <p:cNvPr id="256" name="Google Shape;256;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7" name="Google Shape;257;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3" name="Google Shape;423;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1" name="Google Shape;431;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p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9" name="Google Shape;439;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7" name="Google Shape;447;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p5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3" name="Google Shape;623;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p5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1" name="Google Shape;631;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p5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6" name="Google Shape;646;p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ES"/>
              <a:t>25</a:t>
            </a:fld>
            <a:endParaRPr/>
          </a:p>
        </p:txBody>
      </p:sp>
      <p:sp>
        <p:nvSpPr>
          <p:cNvPr id="264" name="Google Shape;26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5" name="Google Shape;265;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ES"/>
              <a:t>27</a:t>
            </a:fld>
            <a:endParaRPr/>
          </a:p>
        </p:txBody>
      </p:sp>
      <p:sp>
        <p:nvSpPr>
          <p:cNvPr id="272" name="Google Shape;27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3" name="Google Shape;273;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4" name="Google Shape;30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3" name="Google Shape;313;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2" name="Google Shape;322;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1" name="Google Shape;331;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8" name="Google Shape;388;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5" name="Google Shape;405;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el estilo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4/19/2025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A54C80-263E-416B-A8E0-580EDEADCBDC}" type="datetimeFigureOut">
              <a:rPr lang="en-US" dirty="0"/>
              <a:t>4/19/2025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4/19/2025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4/19/2025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www.t13.cl/noticia/mundo/semanal/ramon-torrent-gobiernos-catalanes-han-enganado-poblacion"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www.t13.cl/noticia/mundo/semanal/ramon-torrent-gobiernos-catalanes-han-enganado-poblacion"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www.t13.cl/noticia/mundo/semanal/ramon-torrent-gobiernos-catalanes-han-enganado-poblacion"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ChangeArrowheads="1"/>
          </p:cNvSpPr>
          <p:nvPr/>
        </p:nvSpPr>
        <p:spPr bwMode="auto">
          <a:xfrm>
            <a:off x="740779" y="-428391"/>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pic>
        <p:nvPicPr>
          <p:cNvPr id="7" name="1 Imagen" descr="logo_horizonta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657725" cy="1323975"/>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89A1355B-5A43-DA06-1896-CAEF4B7062E4}"/>
              </a:ext>
            </a:extLst>
          </p:cNvPr>
          <p:cNvSpPr txBox="1"/>
          <p:nvPr/>
        </p:nvSpPr>
        <p:spPr>
          <a:xfrm>
            <a:off x="223025" y="1332106"/>
            <a:ext cx="9857678" cy="1569660"/>
          </a:xfrm>
          <a:prstGeom prst="rect">
            <a:avLst/>
          </a:prstGeom>
          <a:noFill/>
        </p:spPr>
        <p:txBody>
          <a:bodyPr wrap="square">
            <a:spAutoFit/>
          </a:bodyPr>
          <a:lstStyle/>
          <a:p>
            <a:pPr algn="ctr"/>
            <a:r>
              <a:rPr lang="es-ES" sz="3200" b="1" i="0" dirty="0">
                <a:solidFill>
                  <a:srgbClr val="222222"/>
                </a:solidFill>
                <a:effectLst/>
                <a:highlight>
                  <a:srgbClr val="FFFFFF"/>
                </a:highlight>
                <a:latin typeface="Arial" panose="020B0604020202020204" pitchFamily="34" charset="0"/>
              </a:rPr>
              <a:t>Derecho a la Integración</a:t>
            </a:r>
          </a:p>
          <a:p>
            <a:pPr algn="ctr"/>
            <a:r>
              <a:rPr lang="es-MX" sz="3200" b="1" i="0" dirty="0">
                <a:solidFill>
                  <a:srgbClr val="222222"/>
                </a:solidFill>
                <a:effectLst/>
                <a:highlight>
                  <a:srgbClr val="FFFFFF"/>
                </a:highlight>
                <a:latin typeface="Arial" panose="020B0604020202020204" pitchFamily="34" charset="0"/>
              </a:rPr>
              <a:t>Maestría en Derecho Penal y Derecho Procesal Penal – Versión XII </a:t>
            </a:r>
          </a:p>
        </p:txBody>
      </p:sp>
      <p:sp>
        <p:nvSpPr>
          <p:cNvPr id="2" name="Marcador de contenido 2">
            <a:extLst>
              <a:ext uri="{FF2B5EF4-FFF2-40B4-BE49-F238E27FC236}">
                <a16:creationId xmlns:a16="http://schemas.microsoft.com/office/drawing/2014/main" id="{003FF72A-35A4-C671-841F-CFE7F208092F}"/>
              </a:ext>
            </a:extLst>
          </p:cNvPr>
          <p:cNvSpPr txBox="1">
            <a:spLocks/>
          </p:cNvSpPr>
          <p:nvPr/>
        </p:nvSpPr>
        <p:spPr>
          <a:xfrm>
            <a:off x="1020390" y="3112342"/>
            <a:ext cx="8596668" cy="3880773"/>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r>
              <a:rPr lang="es-MX" b="1" dirty="0"/>
              <a:t>Asignatura</a:t>
            </a:r>
            <a:r>
              <a:rPr lang="es-MX" dirty="0"/>
              <a:t>: Derecho de la Integración</a:t>
            </a:r>
            <a:br>
              <a:rPr lang="es-MX" dirty="0"/>
            </a:br>
            <a:r>
              <a:rPr lang="es-MX" b="1" dirty="0"/>
              <a:t>Programa</a:t>
            </a:r>
            <a:r>
              <a:rPr lang="es-MX" dirty="0"/>
              <a:t>: Maestría en Derecho Penal y Derecho Procesal Penal – Versión XII (2025-2027)</a:t>
            </a:r>
            <a:br>
              <a:rPr lang="es-MX" dirty="0"/>
            </a:br>
            <a:r>
              <a:rPr lang="es-MX" b="1" dirty="0"/>
              <a:t>Docente</a:t>
            </a:r>
            <a:r>
              <a:rPr lang="es-MX" dirty="0"/>
              <a:t>: </a:t>
            </a:r>
            <a:r>
              <a:rPr lang="es-MX" dirty="0" err="1"/>
              <a:t>MSc</a:t>
            </a:r>
            <a:r>
              <a:rPr lang="es-MX" dirty="0"/>
              <a:t>. Benjamín Juan Carlos Blanco Ferri</a:t>
            </a:r>
            <a:br>
              <a:rPr lang="es-MX" dirty="0"/>
            </a:br>
            <a:r>
              <a:rPr lang="es-MX" b="1" dirty="0"/>
              <a:t>Duración</a:t>
            </a:r>
            <a:r>
              <a:rPr lang="es-MX" dirty="0"/>
              <a:t>: 5 sesiones de 4 horas académicas cada una</a:t>
            </a:r>
            <a:br>
              <a:rPr lang="es-MX" dirty="0"/>
            </a:br>
            <a:r>
              <a:rPr lang="es-MX" b="1" dirty="0"/>
              <a:t>Modalidad</a:t>
            </a:r>
            <a:r>
              <a:rPr lang="es-MX" dirty="0"/>
              <a:t>: Virtual sincrónica</a:t>
            </a:r>
          </a:p>
        </p:txBody>
      </p:sp>
    </p:spTree>
    <p:extLst>
      <p:ext uri="{BB962C8B-B14F-4D97-AF65-F5344CB8AC3E}">
        <p14:creationId xmlns:p14="http://schemas.microsoft.com/office/powerpoint/2010/main" val="4263466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err="1"/>
              <a:t>Reflexió</a:t>
            </a:r>
            <a:r>
              <a:rPr lang="es-MX" dirty="0"/>
              <a:t>n</a:t>
            </a:r>
            <a:endParaRPr dirty="0"/>
          </a:p>
        </p:txBody>
      </p:sp>
      <p:sp>
        <p:nvSpPr>
          <p:cNvPr id="3" name="Content Placeholder 2"/>
          <p:cNvSpPr>
            <a:spLocks noGrp="1"/>
          </p:cNvSpPr>
          <p:nvPr>
            <p:ph idx="1"/>
          </p:nvPr>
        </p:nvSpPr>
        <p:spPr/>
        <p:txBody>
          <a:bodyPr/>
          <a:lstStyle/>
          <a:p>
            <a:endParaRPr dirty="0"/>
          </a:p>
          <a:p>
            <a:pPr>
              <a:spcAft>
                <a:spcPts val="1000"/>
              </a:spcAft>
              <a:defRPr sz="1800"/>
            </a:pPr>
            <a:r>
              <a:rPr dirty="0"/>
              <a:t>El Derecho de la </a:t>
            </a:r>
            <a:r>
              <a:rPr dirty="0" err="1"/>
              <a:t>Integración</a:t>
            </a:r>
            <a:r>
              <a:rPr dirty="0"/>
              <a:t> no es </a:t>
            </a:r>
            <a:r>
              <a:rPr dirty="0" err="1"/>
              <a:t>una</a:t>
            </a:r>
            <a:r>
              <a:rPr dirty="0"/>
              <a:t> </a:t>
            </a:r>
            <a:r>
              <a:rPr dirty="0" err="1"/>
              <a:t>moda</a:t>
            </a:r>
            <a:r>
              <a:rPr dirty="0"/>
              <a:t> </a:t>
            </a:r>
            <a:r>
              <a:rPr dirty="0" err="1"/>
              <a:t>académica</a:t>
            </a:r>
            <a:r>
              <a:rPr dirty="0"/>
              <a:t>. Es </a:t>
            </a:r>
            <a:r>
              <a:rPr dirty="0" err="1"/>
              <a:t>una</a:t>
            </a:r>
            <a:r>
              <a:rPr dirty="0"/>
              <a:t> </a:t>
            </a:r>
            <a:r>
              <a:rPr dirty="0" err="1"/>
              <a:t>apuesta</a:t>
            </a:r>
            <a:r>
              <a:rPr dirty="0"/>
              <a:t> </a:t>
            </a:r>
            <a:r>
              <a:rPr dirty="0" err="1"/>
              <a:t>por</a:t>
            </a:r>
            <a:r>
              <a:rPr dirty="0"/>
              <a:t> </a:t>
            </a:r>
            <a:r>
              <a:rPr dirty="0" err="1"/>
              <a:t>el</a:t>
            </a:r>
            <a:r>
              <a:rPr dirty="0"/>
              <a:t> </a:t>
            </a:r>
            <a:r>
              <a:rPr dirty="0" err="1"/>
              <a:t>futuro</a:t>
            </a:r>
            <a:r>
              <a:rPr dirty="0"/>
              <a:t> </a:t>
            </a:r>
            <a:r>
              <a:rPr dirty="0" err="1"/>
              <a:t>compartido</a:t>
            </a:r>
            <a:r>
              <a:rPr dirty="0"/>
              <a:t>.</a:t>
            </a:r>
          </a:p>
          <a:p>
            <a:pPr>
              <a:spcAft>
                <a:spcPts val="1000"/>
              </a:spcAft>
              <a:defRPr sz="1800"/>
            </a:pPr>
            <a:r>
              <a:rPr dirty="0"/>
              <a:t>En </a:t>
            </a:r>
            <a:r>
              <a:rPr dirty="0" err="1"/>
              <a:t>este</a:t>
            </a:r>
            <a:r>
              <a:rPr dirty="0"/>
              <a:t> </a:t>
            </a:r>
            <a:r>
              <a:rPr dirty="0" err="1"/>
              <a:t>curso</a:t>
            </a:r>
            <a:r>
              <a:rPr dirty="0"/>
              <a:t> </a:t>
            </a:r>
            <a:r>
              <a:rPr dirty="0" err="1"/>
              <a:t>aprenderemos</a:t>
            </a:r>
            <a:r>
              <a:rPr dirty="0"/>
              <a:t> no solo </a:t>
            </a:r>
            <a:r>
              <a:rPr dirty="0" err="1"/>
              <a:t>conceptos</a:t>
            </a:r>
            <a:r>
              <a:rPr dirty="0"/>
              <a:t>, </a:t>
            </a:r>
            <a:r>
              <a:rPr dirty="0" err="1"/>
              <a:t>sino</a:t>
            </a:r>
            <a:r>
              <a:rPr dirty="0"/>
              <a:t> a </a:t>
            </a:r>
            <a:r>
              <a:rPr dirty="0" err="1"/>
              <a:t>pensar</a:t>
            </a:r>
            <a:r>
              <a:rPr dirty="0"/>
              <a:t> </a:t>
            </a:r>
            <a:r>
              <a:rPr dirty="0" err="1"/>
              <a:t>jurídicamente</a:t>
            </a:r>
            <a:r>
              <a:rPr dirty="0"/>
              <a:t> </a:t>
            </a:r>
            <a:r>
              <a:rPr dirty="0" err="1"/>
              <a:t>desde</a:t>
            </a:r>
            <a:r>
              <a:rPr dirty="0"/>
              <a:t> </a:t>
            </a:r>
            <a:r>
              <a:rPr dirty="0" err="1"/>
              <a:t>una</a:t>
            </a:r>
            <a:r>
              <a:rPr dirty="0"/>
              <a:t> </a:t>
            </a:r>
            <a:r>
              <a:rPr dirty="0" err="1"/>
              <a:t>lógica</a:t>
            </a:r>
            <a:r>
              <a:rPr dirty="0"/>
              <a:t> de </a:t>
            </a:r>
            <a:r>
              <a:rPr dirty="0" err="1"/>
              <a:t>cooperación</a:t>
            </a:r>
            <a:r>
              <a:rPr dirty="0"/>
              <a:t>, </a:t>
            </a:r>
            <a:r>
              <a:rPr dirty="0" err="1"/>
              <a:t>comunidad</a:t>
            </a:r>
            <a:r>
              <a:rPr dirty="0"/>
              <a:t> y </a:t>
            </a:r>
            <a:r>
              <a:rPr dirty="0" err="1"/>
              <a:t>desarrollo</a:t>
            </a:r>
            <a:r>
              <a:rPr dirty="0"/>
              <a:t> </a:t>
            </a:r>
            <a:r>
              <a:rPr dirty="0" err="1"/>
              <a:t>mutuo</a:t>
            </a:r>
            <a:r>
              <a:rPr dirty="0"/>
              <a:t>.</a:t>
            </a:r>
          </a:p>
          <a:p>
            <a:pPr>
              <a:spcAft>
                <a:spcPts val="1000"/>
              </a:spcAft>
              <a:defRPr sz="1800"/>
            </a:pPr>
            <a:r>
              <a:rPr dirty="0"/>
              <a:t>Como </a:t>
            </a:r>
            <a:r>
              <a:rPr dirty="0" err="1"/>
              <a:t>profesionales</a:t>
            </a:r>
            <a:r>
              <a:rPr dirty="0"/>
              <a:t> del derecho penal y </a:t>
            </a:r>
            <a:r>
              <a:rPr dirty="0" err="1"/>
              <a:t>procesal</a:t>
            </a:r>
            <a:r>
              <a:rPr dirty="0"/>
              <a:t> penal, </a:t>
            </a:r>
            <a:r>
              <a:rPr dirty="0" err="1"/>
              <a:t>entenderemos</a:t>
            </a:r>
            <a:r>
              <a:rPr dirty="0"/>
              <a:t> que la </a:t>
            </a:r>
            <a:r>
              <a:rPr dirty="0" err="1"/>
              <a:t>justicia</a:t>
            </a:r>
            <a:r>
              <a:rPr dirty="0"/>
              <a:t> también se </a:t>
            </a:r>
            <a:r>
              <a:rPr dirty="0" err="1"/>
              <a:t>construye</a:t>
            </a:r>
            <a:r>
              <a:rPr dirty="0"/>
              <a:t> </a:t>
            </a:r>
            <a:r>
              <a:rPr dirty="0" err="1"/>
              <a:t>más</a:t>
            </a:r>
            <a:r>
              <a:rPr dirty="0"/>
              <a:t> </a:t>
            </a:r>
            <a:r>
              <a:rPr dirty="0" err="1"/>
              <a:t>allá</a:t>
            </a:r>
            <a:r>
              <a:rPr dirty="0"/>
              <a:t> de </a:t>
            </a:r>
            <a:r>
              <a:rPr dirty="0" err="1"/>
              <a:t>nuestras</a:t>
            </a:r>
            <a:r>
              <a:rPr dirty="0"/>
              <a:t> </a:t>
            </a:r>
            <a:r>
              <a:rPr dirty="0" err="1"/>
              <a:t>fronteras</a:t>
            </a:r>
            <a:r>
              <a:rPr lang="es-MX" dirty="0"/>
              <a:t>.</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84CEC2DD-0FC2-D282-42EF-0D1F694F3F71}"/>
              </a:ext>
            </a:extLst>
          </p:cNvPr>
          <p:cNvPicPr>
            <a:picLocks noChangeAspect="1"/>
          </p:cNvPicPr>
          <p:nvPr/>
        </p:nvPicPr>
        <p:blipFill>
          <a:blip r:embed="rId2"/>
          <a:stretch>
            <a:fillRect/>
          </a:stretch>
        </p:blipFill>
        <p:spPr>
          <a:xfrm>
            <a:off x="235993" y="0"/>
            <a:ext cx="10287000" cy="6858000"/>
          </a:xfrm>
          <a:prstGeom prst="rect">
            <a:avLst/>
          </a:prstGeom>
        </p:spPr>
      </p:pic>
      <p:sp>
        <p:nvSpPr>
          <p:cNvPr id="2" name="Título 1">
            <a:extLst>
              <a:ext uri="{FF2B5EF4-FFF2-40B4-BE49-F238E27FC236}">
                <a16:creationId xmlns:a16="http://schemas.microsoft.com/office/drawing/2014/main" id="{4E519FDD-C1D6-EB52-5A16-55BB045EB2C1}"/>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F21AC2D9-118E-C9EC-1EA6-D7556F101A83}"/>
              </a:ext>
            </a:extLst>
          </p:cNvPr>
          <p:cNvSpPr>
            <a:spLocks noGrp="1"/>
          </p:cNvSpPr>
          <p:nvPr>
            <p:ph idx="1"/>
          </p:nvPr>
        </p:nvSpPr>
        <p:spPr/>
        <p:txBody>
          <a:bodyPr/>
          <a:lstStyle/>
          <a:p>
            <a:endParaRPr lang="es-MX"/>
          </a:p>
        </p:txBody>
      </p:sp>
    </p:spTree>
    <p:extLst>
      <p:ext uri="{BB962C8B-B14F-4D97-AF65-F5344CB8AC3E}">
        <p14:creationId xmlns:p14="http://schemas.microsoft.com/office/powerpoint/2010/main" val="868499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DD39BF-FBCD-F547-14AB-1AF03F8CAC97}"/>
              </a:ext>
            </a:extLst>
          </p:cNvPr>
          <p:cNvSpPr>
            <a:spLocks noGrp="1"/>
          </p:cNvSpPr>
          <p:nvPr>
            <p:ph type="title"/>
          </p:nvPr>
        </p:nvSpPr>
        <p:spPr/>
        <p:txBody>
          <a:bodyPr/>
          <a:lstStyle/>
          <a:p>
            <a:r>
              <a:rPr lang="es-BO" dirty="0"/>
              <a:t>Introducción</a:t>
            </a:r>
          </a:p>
        </p:txBody>
      </p:sp>
      <p:sp>
        <p:nvSpPr>
          <p:cNvPr id="3" name="Marcador de contenido 2">
            <a:extLst>
              <a:ext uri="{FF2B5EF4-FFF2-40B4-BE49-F238E27FC236}">
                <a16:creationId xmlns:a16="http://schemas.microsoft.com/office/drawing/2014/main" id="{8C5DF07D-5F53-8C7B-E86B-B91D9CD93D50}"/>
              </a:ext>
            </a:extLst>
          </p:cNvPr>
          <p:cNvSpPr>
            <a:spLocks noGrp="1"/>
          </p:cNvSpPr>
          <p:nvPr>
            <p:ph idx="1"/>
          </p:nvPr>
        </p:nvSpPr>
        <p:spPr/>
        <p:txBody>
          <a:bodyPr>
            <a:normAutofit/>
          </a:bodyPr>
          <a:lstStyle/>
          <a:p>
            <a:pPr marL="0" indent="0" algn="ctr">
              <a:buNone/>
            </a:pPr>
            <a:r>
              <a:rPr lang="es-BO" sz="5400" b="1" dirty="0">
                <a:solidFill>
                  <a:srgbClr val="FF0000"/>
                </a:solidFill>
              </a:rPr>
              <a:t>Derecho Comunitario</a:t>
            </a:r>
          </a:p>
        </p:txBody>
      </p:sp>
    </p:spTree>
    <p:extLst>
      <p:ext uri="{BB962C8B-B14F-4D97-AF65-F5344CB8AC3E}">
        <p14:creationId xmlns:p14="http://schemas.microsoft.com/office/powerpoint/2010/main" val="3161434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94CDF0-7739-B080-F472-519984EDD74E}"/>
              </a:ext>
            </a:extLst>
          </p:cNvPr>
          <p:cNvSpPr>
            <a:spLocks noGrp="1"/>
          </p:cNvSpPr>
          <p:nvPr>
            <p:ph type="title"/>
          </p:nvPr>
        </p:nvSpPr>
        <p:spPr/>
        <p:txBody>
          <a:bodyPr/>
          <a:lstStyle/>
          <a:p>
            <a:r>
              <a:rPr lang="es-BO" dirty="0"/>
              <a:t>Integración</a:t>
            </a:r>
          </a:p>
        </p:txBody>
      </p:sp>
      <p:sp>
        <p:nvSpPr>
          <p:cNvPr id="3" name="Marcador de texto 2">
            <a:extLst>
              <a:ext uri="{FF2B5EF4-FFF2-40B4-BE49-F238E27FC236}">
                <a16:creationId xmlns:a16="http://schemas.microsoft.com/office/drawing/2014/main" id="{F61E0D57-6A63-AFAE-2658-93A4012E76F6}"/>
              </a:ext>
            </a:extLst>
          </p:cNvPr>
          <p:cNvSpPr>
            <a:spLocks noGrp="1"/>
          </p:cNvSpPr>
          <p:nvPr>
            <p:ph type="body" idx="1"/>
          </p:nvPr>
        </p:nvSpPr>
        <p:spPr>
          <a:xfrm>
            <a:off x="253128" y="1708103"/>
            <a:ext cx="8596668" cy="3880773"/>
          </a:xfrm>
        </p:spPr>
        <p:txBody>
          <a:bodyPr>
            <a:normAutofit/>
          </a:bodyPr>
          <a:lstStyle/>
          <a:p>
            <a:pPr algn="just"/>
            <a:r>
              <a:rPr lang="es-ES" sz="2800" b="0" i="0" dirty="0" err="1">
                <a:solidFill>
                  <a:srgbClr val="111111"/>
                </a:solidFill>
                <a:effectLst/>
                <a:latin typeface="Roboto" panose="02000000000000000000" pitchFamily="2" charset="0"/>
              </a:rPr>
              <a:t>Ekmekdjian</a:t>
            </a:r>
            <a:r>
              <a:rPr lang="es-ES" sz="2800" b="0" i="0" dirty="0">
                <a:solidFill>
                  <a:srgbClr val="111111"/>
                </a:solidFill>
                <a:effectLst/>
                <a:latin typeface="Roboto" panose="02000000000000000000" pitchFamily="2" charset="0"/>
              </a:rPr>
              <a:t> sostenía que en un principio “la integración es un fenómeno de carácter pluridimensional, </a:t>
            </a:r>
            <a:r>
              <a:rPr lang="es-ES" sz="2800" b="0" i="0" dirty="0" err="1">
                <a:solidFill>
                  <a:srgbClr val="111111"/>
                </a:solidFill>
                <a:effectLst/>
                <a:latin typeface="Roboto" panose="02000000000000000000" pitchFamily="2" charset="0"/>
              </a:rPr>
              <a:t>plurifacético</a:t>
            </a:r>
            <a:r>
              <a:rPr lang="es-ES" sz="2800" b="0" i="0" dirty="0">
                <a:solidFill>
                  <a:srgbClr val="111111"/>
                </a:solidFill>
                <a:effectLst/>
                <a:latin typeface="Roboto" panose="02000000000000000000" pitchFamily="2" charset="0"/>
              </a:rPr>
              <a:t> globalizante, típico del siglo XX, que tiene la virtualidad de incidir no solo en lo económico, sino también en lo social, en lo político, en lo jurídico y en lo cultural”.</a:t>
            </a:r>
            <a:br>
              <a:rPr lang="es-ES" sz="2800" dirty="0"/>
            </a:br>
            <a:endParaRPr lang="es-BO" sz="2800" dirty="0"/>
          </a:p>
        </p:txBody>
      </p:sp>
    </p:spTree>
    <p:extLst>
      <p:ext uri="{BB962C8B-B14F-4D97-AF65-F5344CB8AC3E}">
        <p14:creationId xmlns:p14="http://schemas.microsoft.com/office/powerpoint/2010/main" val="3545627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33A61B-161A-7642-21FF-EF44B8A89A15}"/>
              </a:ext>
            </a:extLst>
          </p:cNvPr>
          <p:cNvSpPr>
            <a:spLocks noGrp="1"/>
          </p:cNvSpPr>
          <p:nvPr>
            <p:ph type="title"/>
          </p:nvPr>
        </p:nvSpPr>
        <p:spPr/>
        <p:txBody>
          <a:bodyPr/>
          <a:lstStyle/>
          <a:p>
            <a:r>
              <a:rPr lang="es-BO" dirty="0"/>
              <a:t>La Integración</a:t>
            </a:r>
          </a:p>
        </p:txBody>
      </p:sp>
      <p:sp>
        <p:nvSpPr>
          <p:cNvPr id="4" name="CuadroTexto 3">
            <a:extLst>
              <a:ext uri="{FF2B5EF4-FFF2-40B4-BE49-F238E27FC236}">
                <a16:creationId xmlns:a16="http://schemas.microsoft.com/office/drawing/2014/main" id="{A99A918F-424C-342E-F683-B747BB4F865C}"/>
              </a:ext>
            </a:extLst>
          </p:cNvPr>
          <p:cNvSpPr txBox="1"/>
          <p:nvPr/>
        </p:nvSpPr>
        <p:spPr>
          <a:xfrm>
            <a:off x="1211729" y="1702016"/>
            <a:ext cx="8062273" cy="4893647"/>
          </a:xfrm>
          <a:prstGeom prst="rect">
            <a:avLst/>
          </a:prstGeom>
          <a:noFill/>
        </p:spPr>
        <p:txBody>
          <a:bodyPr wrap="square">
            <a:spAutoFit/>
          </a:bodyPr>
          <a:lstStyle/>
          <a:p>
            <a:pPr marL="285750" indent="-285750" algn="just">
              <a:buFont typeface="Arial" panose="020B0604020202020204" pitchFamily="34" charset="0"/>
              <a:buChar char="•"/>
            </a:pPr>
            <a:r>
              <a:rPr lang="es-ES" sz="2400" b="0" i="0" dirty="0">
                <a:solidFill>
                  <a:srgbClr val="111111"/>
                </a:solidFill>
                <a:effectLst/>
                <a:latin typeface="Roboto" panose="02000000000000000000" pitchFamily="2" charset="0"/>
              </a:rPr>
              <a:t>Como consecuencia de la imparable globalización, la integración puede constituir una herramienta para mejorar las condiciones de inserción en el escenario internacional de los países miembros.</a:t>
            </a:r>
          </a:p>
          <a:p>
            <a:pPr marL="285750" indent="-285750" algn="just">
              <a:buFont typeface="Arial" panose="020B0604020202020204" pitchFamily="34" charset="0"/>
              <a:buChar char="•"/>
            </a:pPr>
            <a:endParaRPr lang="es-ES" sz="2400" b="0" i="0" dirty="0">
              <a:solidFill>
                <a:srgbClr val="111111"/>
              </a:solidFill>
              <a:effectLst/>
              <a:latin typeface="Roboto" panose="02000000000000000000" pitchFamily="2" charset="0"/>
            </a:endParaRPr>
          </a:p>
          <a:p>
            <a:pPr marL="285750" indent="-285750" algn="just">
              <a:buFont typeface="Arial" panose="020B0604020202020204" pitchFamily="34" charset="0"/>
              <a:buChar char="•"/>
            </a:pPr>
            <a:r>
              <a:rPr lang="es-ES" sz="2400" b="0" i="0" dirty="0">
                <a:solidFill>
                  <a:srgbClr val="111111"/>
                </a:solidFill>
                <a:effectLst/>
                <a:latin typeface="Roboto" panose="02000000000000000000" pitchFamily="2" charset="0"/>
              </a:rPr>
              <a:t>Así, la aproximación jurídico-política entre dos o más Estados puede constituirse en un eficaz medio para defender intereses comunes y afrontar desafíos sociales y económicos.</a:t>
            </a:r>
          </a:p>
          <a:p>
            <a:pPr marL="285750" indent="-285750" algn="just">
              <a:buFont typeface="Arial" panose="020B0604020202020204" pitchFamily="34" charset="0"/>
              <a:buChar char="•"/>
            </a:pPr>
            <a:endParaRPr lang="es-ES" sz="2400" b="0" i="0" dirty="0">
              <a:solidFill>
                <a:srgbClr val="111111"/>
              </a:solidFill>
              <a:effectLst/>
              <a:latin typeface="Roboto" panose="02000000000000000000" pitchFamily="2" charset="0"/>
            </a:endParaRPr>
          </a:p>
          <a:p>
            <a:pPr marL="285750" indent="-285750" algn="just">
              <a:buFont typeface="Arial" panose="020B0604020202020204" pitchFamily="34" charset="0"/>
              <a:buChar char="•"/>
            </a:pPr>
            <a:r>
              <a:rPr lang="es-ES" sz="2400" b="0" i="0" dirty="0">
                <a:solidFill>
                  <a:srgbClr val="111111"/>
                </a:solidFill>
                <a:effectLst/>
                <a:latin typeface="Roboto" panose="02000000000000000000" pitchFamily="2" charset="0"/>
              </a:rPr>
              <a:t>Los procesos de integración regional resultan una estrategia de enorme importancia para garantizar las posibilidades de desarrollo de los Estados miembros.</a:t>
            </a:r>
          </a:p>
        </p:txBody>
      </p:sp>
    </p:spTree>
    <p:extLst>
      <p:ext uri="{BB962C8B-B14F-4D97-AF65-F5344CB8AC3E}">
        <p14:creationId xmlns:p14="http://schemas.microsoft.com/office/powerpoint/2010/main" val="29896434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74326C-37F8-86B9-86EA-06F6AC34CAAD}"/>
              </a:ext>
            </a:extLst>
          </p:cNvPr>
          <p:cNvSpPr>
            <a:spLocks noGrp="1"/>
          </p:cNvSpPr>
          <p:nvPr>
            <p:ph type="title"/>
          </p:nvPr>
        </p:nvSpPr>
        <p:spPr/>
        <p:txBody>
          <a:bodyPr/>
          <a:lstStyle/>
          <a:p>
            <a:r>
              <a:rPr lang="es-BO" dirty="0"/>
              <a:t>Concepto</a:t>
            </a:r>
          </a:p>
        </p:txBody>
      </p:sp>
      <p:sp>
        <p:nvSpPr>
          <p:cNvPr id="4" name="CuadroTexto 3">
            <a:extLst>
              <a:ext uri="{FF2B5EF4-FFF2-40B4-BE49-F238E27FC236}">
                <a16:creationId xmlns:a16="http://schemas.microsoft.com/office/drawing/2014/main" id="{4884EF04-4530-5715-7FD0-F73F02AE0A5C}"/>
              </a:ext>
            </a:extLst>
          </p:cNvPr>
          <p:cNvSpPr txBox="1"/>
          <p:nvPr/>
        </p:nvSpPr>
        <p:spPr>
          <a:xfrm>
            <a:off x="375676" y="1700538"/>
            <a:ext cx="9047104" cy="2308324"/>
          </a:xfrm>
          <a:prstGeom prst="rect">
            <a:avLst/>
          </a:prstGeom>
          <a:noFill/>
        </p:spPr>
        <p:txBody>
          <a:bodyPr wrap="square">
            <a:spAutoFit/>
          </a:bodyPr>
          <a:lstStyle/>
          <a:p>
            <a:pPr algn="just"/>
            <a:r>
              <a:rPr lang="es-ES" sz="2400" b="0" i="0" dirty="0">
                <a:solidFill>
                  <a:srgbClr val="111111"/>
                </a:solidFill>
                <a:effectLst/>
                <a:latin typeface="Roboto" panose="02000000000000000000" pitchFamily="2" charset="0"/>
              </a:rPr>
              <a:t>El derecho comunitario es el conjunto de normas y principios que vienen a regir ese proceso de integración regional entre dos o más Estados. </a:t>
            </a:r>
          </a:p>
          <a:p>
            <a:pPr algn="just"/>
            <a:endParaRPr lang="es-ES" sz="2400" u="sng" dirty="0">
              <a:solidFill>
                <a:srgbClr val="111111"/>
              </a:solidFill>
              <a:latin typeface="Roboto" panose="02000000000000000000" pitchFamily="2" charset="0"/>
            </a:endParaRPr>
          </a:p>
          <a:p>
            <a:pPr algn="just"/>
            <a:r>
              <a:rPr lang="es-ES" sz="2400" i="0" dirty="0">
                <a:solidFill>
                  <a:srgbClr val="111111"/>
                </a:solidFill>
                <a:effectLst/>
                <a:latin typeface="Roboto" panose="02000000000000000000" pitchFamily="2" charset="0"/>
              </a:rPr>
              <a:t>Algunos autores sostienen que se trata de un derecho caracterizado por la solidaridad. </a:t>
            </a:r>
            <a:endParaRPr lang="es-BO" sz="2400" dirty="0"/>
          </a:p>
        </p:txBody>
      </p:sp>
      <p:sp>
        <p:nvSpPr>
          <p:cNvPr id="6" name="CuadroTexto 5">
            <a:extLst>
              <a:ext uri="{FF2B5EF4-FFF2-40B4-BE49-F238E27FC236}">
                <a16:creationId xmlns:a16="http://schemas.microsoft.com/office/drawing/2014/main" id="{BC661A95-849B-0895-258D-2D592C193F1E}"/>
              </a:ext>
            </a:extLst>
          </p:cNvPr>
          <p:cNvSpPr txBox="1"/>
          <p:nvPr/>
        </p:nvSpPr>
        <p:spPr>
          <a:xfrm>
            <a:off x="771830" y="4073827"/>
            <a:ext cx="9284729" cy="2308324"/>
          </a:xfrm>
          <a:prstGeom prst="rect">
            <a:avLst/>
          </a:prstGeom>
          <a:noFill/>
        </p:spPr>
        <p:txBody>
          <a:bodyPr wrap="square">
            <a:spAutoFit/>
          </a:bodyPr>
          <a:lstStyle/>
          <a:p>
            <a:pPr algn="just"/>
            <a:r>
              <a:rPr lang="es-ES" sz="2400" dirty="0">
                <a:solidFill>
                  <a:srgbClr val="111111"/>
                </a:solidFill>
                <a:latin typeface="Roboto" panose="02000000000000000000" pitchFamily="2" charset="0"/>
              </a:rPr>
              <a:t>L</a:t>
            </a:r>
            <a:r>
              <a:rPr lang="es-ES" sz="2400" b="0" i="0" dirty="0">
                <a:solidFill>
                  <a:srgbClr val="111111"/>
                </a:solidFill>
                <a:effectLst/>
                <a:latin typeface="Roboto" panose="02000000000000000000" pitchFamily="2" charset="0"/>
              </a:rPr>
              <a:t>a integración presupone el establecimiento de un interés común entre los Estados miembros, que es llevado a la práctica mediante el proceso de integración, sobre la base de una actitud de solidaridad y en la que prevalece –o debiera prevalecer– la búsqueda de </a:t>
            </a:r>
            <a:r>
              <a:rPr lang="es-ES" sz="2400" b="1" i="0" u="sng" dirty="0">
                <a:solidFill>
                  <a:srgbClr val="111111"/>
                </a:solidFill>
                <a:effectLst/>
                <a:latin typeface="Roboto" panose="02000000000000000000" pitchFamily="2" charset="0"/>
              </a:rPr>
              <a:t>la satisfacción de interés común aun por encima de los intereses nacionales</a:t>
            </a:r>
            <a:r>
              <a:rPr lang="es-ES" sz="2400" b="0" i="0" dirty="0">
                <a:solidFill>
                  <a:srgbClr val="111111"/>
                </a:solidFill>
                <a:effectLst/>
                <a:latin typeface="Roboto" panose="02000000000000000000" pitchFamily="2" charset="0"/>
              </a:rPr>
              <a:t>.</a:t>
            </a:r>
            <a:endParaRPr lang="es-BO" sz="2400" dirty="0"/>
          </a:p>
        </p:txBody>
      </p:sp>
    </p:spTree>
    <p:extLst>
      <p:ext uri="{BB962C8B-B14F-4D97-AF65-F5344CB8AC3E}">
        <p14:creationId xmlns:p14="http://schemas.microsoft.com/office/powerpoint/2010/main" val="24102622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26A7DC-B6FA-8B90-EA52-B61D42F0AA2D}"/>
              </a:ext>
            </a:extLst>
          </p:cNvPr>
          <p:cNvSpPr>
            <a:spLocks noGrp="1"/>
          </p:cNvSpPr>
          <p:nvPr>
            <p:ph type="title"/>
          </p:nvPr>
        </p:nvSpPr>
        <p:spPr/>
        <p:txBody>
          <a:bodyPr/>
          <a:lstStyle/>
          <a:p>
            <a:endParaRPr lang="es-BO"/>
          </a:p>
        </p:txBody>
      </p:sp>
      <p:sp>
        <p:nvSpPr>
          <p:cNvPr id="4" name="CuadroTexto 3">
            <a:extLst>
              <a:ext uri="{FF2B5EF4-FFF2-40B4-BE49-F238E27FC236}">
                <a16:creationId xmlns:a16="http://schemas.microsoft.com/office/drawing/2014/main" id="{17222D06-B6AC-1151-34F7-1D00A9A2427A}"/>
              </a:ext>
            </a:extLst>
          </p:cNvPr>
          <p:cNvSpPr txBox="1"/>
          <p:nvPr/>
        </p:nvSpPr>
        <p:spPr>
          <a:xfrm>
            <a:off x="398256" y="3787410"/>
            <a:ext cx="9898563" cy="1200329"/>
          </a:xfrm>
          <a:prstGeom prst="rect">
            <a:avLst/>
          </a:prstGeom>
          <a:noFill/>
        </p:spPr>
        <p:txBody>
          <a:bodyPr wrap="square">
            <a:spAutoFit/>
          </a:bodyPr>
          <a:lstStyle/>
          <a:p>
            <a:pPr algn="just"/>
            <a:r>
              <a:rPr lang="es-ES" sz="2400" b="0" i="0" dirty="0">
                <a:solidFill>
                  <a:srgbClr val="FF0000"/>
                </a:solidFill>
                <a:effectLst/>
                <a:latin typeface="Roboto" panose="02000000000000000000" pitchFamily="2" charset="0"/>
              </a:rPr>
              <a:t>El derecho de la integración implica la construcción de un ordenamiento jurídico especial, que impulsa cambios en la relación entre los Estados miembros y los ciudadanos del espacio integrado.</a:t>
            </a:r>
            <a:endParaRPr lang="es-BO" sz="2400" dirty="0">
              <a:solidFill>
                <a:srgbClr val="FF0000"/>
              </a:solidFill>
            </a:endParaRPr>
          </a:p>
        </p:txBody>
      </p:sp>
      <p:sp>
        <p:nvSpPr>
          <p:cNvPr id="6" name="CuadroTexto 5">
            <a:extLst>
              <a:ext uri="{FF2B5EF4-FFF2-40B4-BE49-F238E27FC236}">
                <a16:creationId xmlns:a16="http://schemas.microsoft.com/office/drawing/2014/main" id="{094E940C-12CD-658F-86BF-24E96D433EBC}"/>
              </a:ext>
            </a:extLst>
          </p:cNvPr>
          <p:cNvSpPr txBox="1"/>
          <p:nvPr/>
        </p:nvSpPr>
        <p:spPr>
          <a:xfrm>
            <a:off x="398256" y="2311305"/>
            <a:ext cx="9154823" cy="1323439"/>
          </a:xfrm>
          <a:prstGeom prst="rect">
            <a:avLst/>
          </a:prstGeom>
          <a:noFill/>
        </p:spPr>
        <p:txBody>
          <a:bodyPr wrap="square">
            <a:spAutoFit/>
          </a:bodyPr>
          <a:lstStyle/>
          <a:p>
            <a:pPr algn="just"/>
            <a:r>
              <a:rPr lang="es-ES" sz="2000" b="0" i="0" dirty="0">
                <a:solidFill>
                  <a:srgbClr val="111111"/>
                </a:solidFill>
                <a:effectLst/>
                <a:latin typeface="Roboto" panose="02000000000000000000" pitchFamily="2" charset="0"/>
              </a:rPr>
              <a:t>Se afirma que el derecho de la integración tiene su génesis en el derecho internacional y más específicamente en el derecho de los tratados, toda vez que el proceso de integración regional al que viene a regir surge precisamente de un tratado constitutivo. </a:t>
            </a:r>
          </a:p>
        </p:txBody>
      </p:sp>
      <p:sp>
        <p:nvSpPr>
          <p:cNvPr id="8" name="CuadroTexto 7">
            <a:extLst>
              <a:ext uri="{FF2B5EF4-FFF2-40B4-BE49-F238E27FC236}">
                <a16:creationId xmlns:a16="http://schemas.microsoft.com/office/drawing/2014/main" id="{981AD11E-482C-495F-2674-9B63C8081D94}"/>
              </a:ext>
            </a:extLst>
          </p:cNvPr>
          <p:cNvSpPr txBox="1"/>
          <p:nvPr/>
        </p:nvSpPr>
        <p:spPr>
          <a:xfrm>
            <a:off x="398256" y="5141439"/>
            <a:ext cx="10013623" cy="1200329"/>
          </a:xfrm>
          <a:prstGeom prst="rect">
            <a:avLst/>
          </a:prstGeom>
          <a:noFill/>
        </p:spPr>
        <p:txBody>
          <a:bodyPr wrap="square">
            <a:spAutoFit/>
          </a:bodyPr>
          <a:lstStyle/>
          <a:p>
            <a:pPr algn="just"/>
            <a:r>
              <a:rPr lang="es-ES" sz="2400" b="0" i="0" dirty="0">
                <a:solidFill>
                  <a:srgbClr val="111111"/>
                </a:solidFill>
                <a:effectLst/>
                <a:latin typeface="Roboto" panose="02000000000000000000" pitchFamily="2" charset="0"/>
              </a:rPr>
              <a:t>El derecho de la integración implica la construcción de un ordenamiento jurídico especial, que impulsa cambios en la relación entre los Estados miembros y los ciudadanos del espacio integrado.</a:t>
            </a:r>
            <a:endParaRPr lang="es-BO" sz="2400" dirty="0"/>
          </a:p>
        </p:txBody>
      </p:sp>
    </p:spTree>
    <p:extLst>
      <p:ext uri="{BB962C8B-B14F-4D97-AF65-F5344CB8AC3E}">
        <p14:creationId xmlns:p14="http://schemas.microsoft.com/office/powerpoint/2010/main" val="1044122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69E777-37B8-C45A-D893-56B3C4A2A50F}"/>
              </a:ext>
            </a:extLst>
          </p:cNvPr>
          <p:cNvSpPr>
            <a:spLocks noGrp="1"/>
          </p:cNvSpPr>
          <p:nvPr>
            <p:ph type="title"/>
          </p:nvPr>
        </p:nvSpPr>
        <p:spPr/>
        <p:txBody>
          <a:bodyPr/>
          <a:lstStyle/>
          <a:p>
            <a:r>
              <a:rPr lang="es-BO" dirty="0"/>
              <a:t>Fuentes del derecho comunitario</a:t>
            </a:r>
          </a:p>
        </p:txBody>
      </p:sp>
      <p:sp>
        <p:nvSpPr>
          <p:cNvPr id="4" name="CuadroTexto 3">
            <a:extLst>
              <a:ext uri="{FF2B5EF4-FFF2-40B4-BE49-F238E27FC236}">
                <a16:creationId xmlns:a16="http://schemas.microsoft.com/office/drawing/2014/main" id="{16E2B63D-704B-0FEA-E915-D7A3EF2A35BC}"/>
              </a:ext>
            </a:extLst>
          </p:cNvPr>
          <p:cNvSpPr txBox="1"/>
          <p:nvPr/>
        </p:nvSpPr>
        <p:spPr>
          <a:xfrm>
            <a:off x="582104" y="1734310"/>
            <a:ext cx="9004955" cy="4801314"/>
          </a:xfrm>
          <a:prstGeom prst="rect">
            <a:avLst/>
          </a:prstGeom>
          <a:noFill/>
        </p:spPr>
        <p:txBody>
          <a:bodyPr wrap="square">
            <a:spAutoFit/>
          </a:bodyPr>
          <a:lstStyle/>
          <a:p>
            <a:pPr algn="l"/>
            <a:r>
              <a:rPr lang="es-ES" sz="1800" b="0" i="0" dirty="0">
                <a:solidFill>
                  <a:srgbClr val="111111"/>
                </a:solidFill>
                <a:effectLst/>
                <a:latin typeface="Roboto" panose="02000000000000000000" pitchFamily="2" charset="0"/>
              </a:rPr>
              <a:t>Las fuentes del derecho de la integración se dividen en:</a:t>
            </a:r>
          </a:p>
          <a:p>
            <a:pPr algn="l"/>
            <a:endParaRPr lang="es-ES" sz="1800" dirty="0">
              <a:solidFill>
                <a:srgbClr val="111111"/>
              </a:solidFill>
              <a:latin typeface="Roboto" panose="02000000000000000000" pitchFamily="2" charset="0"/>
            </a:endParaRPr>
          </a:p>
          <a:p>
            <a:pPr algn="l"/>
            <a:endParaRPr lang="es-ES" sz="1800" b="0" i="0" dirty="0">
              <a:solidFill>
                <a:srgbClr val="111111"/>
              </a:solidFill>
              <a:effectLst/>
              <a:latin typeface="Roboto" panose="02000000000000000000" pitchFamily="2" charset="0"/>
            </a:endParaRPr>
          </a:p>
          <a:p>
            <a:pPr marL="342900" indent="-342900" algn="l">
              <a:buAutoNum type="arabicPeriod"/>
            </a:pPr>
            <a:r>
              <a:rPr lang="es-ES" sz="1800" b="1" i="0" dirty="0">
                <a:solidFill>
                  <a:srgbClr val="111111"/>
                </a:solidFill>
                <a:effectLst/>
                <a:latin typeface="Roboto" panose="02000000000000000000" pitchFamily="2" charset="0"/>
              </a:rPr>
              <a:t>Derecho originario</a:t>
            </a:r>
            <a:r>
              <a:rPr lang="es-ES" sz="1800" b="0" i="0" dirty="0">
                <a:solidFill>
                  <a:srgbClr val="111111"/>
                </a:solidFill>
                <a:effectLst/>
                <a:latin typeface="Roboto" panose="02000000000000000000" pitchFamily="2" charset="0"/>
              </a:rPr>
              <a:t>: son aquellos tratados que dan origen al proceso de integración así como los protocolos adicionales, complementarios o modificatorios de aquellos tratados. En el derecho originario encontramos los compromisos, los principios y los objetivos del sistema.</a:t>
            </a:r>
          </a:p>
          <a:p>
            <a:pPr marL="342900" indent="-342900" algn="l">
              <a:buAutoNum type="arabicPeriod"/>
            </a:pPr>
            <a:endParaRPr lang="es-ES" sz="1800" dirty="0">
              <a:solidFill>
                <a:srgbClr val="111111"/>
              </a:solidFill>
              <a:latin typeface="Roboto" panose="02000000000000000000" pitchFamily="2" charset="0"/>
            </a:endParaRPr>
          </a:p>
          <a:p>
            <a:pPr marL="342900" indent="-342900" algn="l">
              <a:buAutoNum type="arabicPeriod"/>
            </a:pPr>
            <a:r>
              <a:rPr lang="es-ES" sz="1800" b="1" i="0" dirty="0">
                <a:solidFill>
                  <a:srgbClr val="111111"/>
                </a:solidFill>
                <a:effectLst/>
                <a:latin typeface="Roboto" panose="02000000000000000000" pitchFamily="2" charset="0"/>
              </a:rPr>
              <a:t>Derecho derivado</a:t>
            </a:r>
            <a:r>
              <a:rPr lang="es-ES" sz="1800" b="0" i="0" dirty="0">
                <a:solidFill>
                  <a:srgbClr val="111111"/>
                </a:solidFill>
                <a:effectLst/>
                <a:latin typeface="Roboto" panose="02000000000000000000" pitchFamily="2" charset="0"/>
              </a:rPr>
              <a:t>: son las normas emanadas de los órganos decisorios creados mediante el derecho originario. Las condiciones de su vigencia se encuentran delimitadas en el derecho originario.</a:t>
            </a:r>
          </a:p>
          <a:p>
            <a:pPr algn="l"/>
            <a:endParaRPr lang="es-ES" sz="1800" b="0" i="0" dirty="0">
              <a:solidFill>
                <a:srgbClr val="111111"/>
              </a:solidFill>
              <a:effectLst/>
              <a:latin typeface="Roboto" panose="02000000000000000000" pitchFamily="2" charset="0"/>
            </a:endParaRPr>
          </a:p>
          <a:p>
            <a:pPr algn="l"/>
            <a:endParaRPr lang="es-ES" sz="1800" dirty="0">
              <a:solidFill>
                <a:srgbClr val="111111"/>
              </a:solidFill>
              <a:latin typeface="Roboto" panose="02000000000000000000" pitchFamily="2" charset="0"/>
            </a:endParaRPr>
          </a:p>
          <a:p>
            <a:pPr algn="l"/>
            <a:r>
              <a:rPr lang="es-ES" sz="1800" b="0" i="0" dirty="0">
                <a:solidFill>
                  <a:srgbClr val="111111"/>
                </a:solidFill>
                <a:effectLst/>
                <a:latin typeface="Roboto" panose="02000000000000000000" pitchFamily="2" charset="0"/>
              </a:rPr>
              <a:t>Tanto las normas de derecho originario como derivado constituyen un nuevo ordenamiento jurídico, el cual se incrementará y mutará conforme el proceso de integración de lance a recorrer su camino, por acción de sus órganos –supranacionales o intergubernamentales–.</a:t>
            </a:r>
          </a:p>
        </p:txBody>
      </p:sp>
    </p:spTree>
    <p:extLst>
      <p:ext uri="{BB962C8B-B14F-4D97-AF65-F5344CB8AC3E}">
        <p14:creationId xmlns:p14="http://schemas.microsoft.com/office/powerpoint/2010/main" val="42790242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160732-4D12-DEB2-2D44-F7A8486C6364}"/>
              </a:ext>
            </a:extLst>
          </p:cNvPr>
          <p:cNvSpPr>
            <a:spLocks noGrp="1"/>
          </p:cNvSpPr>
          <p:nvPr>
            <p:ph type="title"/>
          </p:nvPr>
        </p:nvSpPr>
        <p:spPr/>
        <p:txBody>
          <a:bodyPr/>
          <a:lstStyle/>
          <a:p>
            <a:endParaRPr lang="es-BO"/>
          </a:p>
        </p:txBody>
      </p:sp>
      <p:sp>
        <p:nvSpPr>
          <p:cNvPr id="4" name="CuadroTexto 3">
            <a:extLst>
              <a:ext uri="{FF2B5EF4-FFF2-40B4-BE49-F238E27FC236}">
                <a16:creationId xmlns:a16="http://schemas.microsoft.com/office/drawing/2014/main" id="{22971009-6490-CA96-D585-C24B82D1EC6A}"/>
              </a:ext>
            </a:extLst>
          </p:cNvPr>
          <p:cNvSpPr txBox="1"/>
          <p:nvPr/>
        </p:nvSpPr>
        <p:spPr>
          <a:xfrm>
            <a:off x="677334" y="2200250"/>
            <a:ext cx="8478448" cy="2246769"/>
          </a:xfrm>
          <a:prstGeom prst="rect">
            <a:avLst/>
          </a:prstGeom>
          <a:noFill/>
        </p:spPr>
        <p:txBody>
          <a:bodyPr wrap="square">
            <a:spAutoFit/>
          </a:bodyPr>
          <a:lstStyle/>
          <a:p>
            <a:pPr algn="just"/>
            <a:r>
              <a:rPr lang="es-ES" sz="2000" dirty="0"/>
              <a:t>El Derecho Comunitario se ha definido como el </a:t>
            </a:r>
            <a:r>
              <a:rPr lang="es-ES" sz="2000" b="1" dirty="0">
                <a:solidFill>
                  <a:srgbClr val="FF0000"/>
                </a:solidFill>
              </a:rPr>
              <a:t>conjunto de reglas jurídicas establecidas por los tratados constitutivos o fundacionales de los procesos de integración entre los Estados, </a:t>
            </a:r>
            <a:r>
              <a:rPr lang="es-ES" sz="2000" dirty="0"/>
              <a:t>y las normas emanadas de las instituciones creadas por dichos procesos. </a:t>
            </a:r>
          </a:p>
          <a:p>
            <a:pPr algn="just"/>
            <a:endParaRPr lang="es-ES" sz="2000" dirty="0"/>
          </a:p>
          <a:p>
            <a:pPr algn="just"/>
            <a:r>
              <a:rPr lang="es-ES" sz="2000" dirty="0"/>
              <a:t>El Proceso de Integración se califica como comunitario cuando esta dotado de </a:t>
            </a:r>
            <a:r>
              <a:rPr lang="es-ES" sz="2000" b="1" dirty="0">
                <a:solidFill>
                  <a:srgbClr val="FF0000"/>
                </a:solidFill>
              </a:rPr>
              <a:t>Órganos Supranacionales </a:t>
            </a:r>
            <a:r>
              <a:rPr lang="es-ES" sz="2000" dirty="0"/>
              <a:t>que generan un derecho propio. </a:t>
            </a:r>
          </a:p>
        </p:txBody>
      </p:sp>
    </p:spTree>
    <p:extLst>
      <p:ext uri="{BB962C8B-B14F-4D97-AF65-F5344CB8AC3E}">
        <p14:creationId xmlns:p14="http://schemas.microsoft.com/office/powerpoint/2010/main" val="23373797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30107F-027D-C72E-32E8-3789B3F4E3DB}"/>
              </a:ext>
            </a:extLst>
          </p:cNvPr>
          <p:cNvSpPr>
            <a:spLocks noGrp="1"/>
          </p:cNvSpPr>
          <p:nvPr>
            <p:ph type="title"/>
          </p:nvPr>
        </p:nvSpPr>
        <p:spPr/>
        <p:txBody>
          <a:bodyPr/>
          <a:lstStyle/>
          <a:p>
            <a:r>
              <a:rPr lang="es-BO" dirty="0"/>
              <a:t>Derecho Comunitario – Derecho Internacional</a:t>
            </a:r>
          </a:p>
        </p:txBody>
      </p:sp>
      <p:sp>
        <p:nvSpPr>
          <p:cNvPr id="4" name="CuadroTexto 3">
            <a:extLst>
              <a:ext uri="{FF2B5EF4-FFF2-40B4-BE49-F238E27FC236}">
                <a16:creationId xmlns:a16="http://schemas.microsoft.com/office/drawing/2014/main" id="{155AF127-18C2-5594-1BDB-857E4F52B97F}"/>
              </a:ext>
            </a:extLst>
          </p:cNvPr>
          <p:cNvSpPr txBox="1"/>
          <p:nvPr/>
        </p:nvSpPr>
        <p:spPr>
          <a:xfrm>
            <a:off x="677333" y="2631137"/>
            <a:ext cx="9154823" cy="3416320"/>
          </a:xfrm>
          <a:prstGeom prst="rect">
            <a:avLst/>
          </a:prstGeom>
          <a:noFill/>
        </p:spPr>
        <p:txBody>
          <a:bodyPr wrap="square">
            <a:spAutoFit/>
          </a:bodyPr>
          <a:lstStyle/>
          <a:p>
            <a:r>
              <a:rPr lang="es-ES" sz="2400" dirty="0"/>
              <a:t>También, el Derecho Comunitario se diferencia del Derecho de Internacional, en cuanto su naturaleza jurídica.</a:t>
            </a:r>
          </a:p>
          <a:p>
            <a:endParaRPr lang="es-ES" sz="2400" dirty="0"/>
          </a:p>
          <a:p>
            <a:r>
              <a:rPr lang="es-ES" sz="2400" dirty="0"/>
              <a:t>El Derecho Comunitario esta constituido por normas Supranacionales sobrepasando de esta manera al Derecho Internacional, ya que sus normas se dirigen directamente a los individuos, sin ser transformados en normas internas, no necesitan el proceso de recepción del derecho, es decir, la incorporación en el Ordenamientos Jurídico Nacional. </a:t>
            </a:r>
            <a:endParaRPr lang="es-BO" sz="2400" dirty="0"/>
          </a:p>
        </p:txBody>
      </p:sp>
    </p:spTree>
    <p:extLst>
      <p:ext uri="{BB962C8B-B14F-4D97-AF65-F5344CB8AC3E}">
        <p14:creationId xmlns:p14="http://schemas.microsoft.com/office/powerpoint/2010/main" val="3441618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ECD7BA-58B9-AA2C-0D50-0F2F9E5065AD}"/>
              </a:ext>
            </a:extLst>
          </p:cNvPr>
          <p:cNvSpPr>
            <a:spLocks noGrp="1"/>
          </p:cNvSpPr>
          <p:nvPr>
            <p:ph type="title"/>
          </p:nvPr>
        </p:nvSpPr>
        <p:spPr/>
        <p:txBody>
          <a:bodyPr/>
          <a:lstStyle/>
          <a:p>
            <a:r>
              <a:rPr lang="es-MX" b="1" dirty="0"/>
              <a:t>OBJETIVOS DE APRENDIZAJE</a:t>
            </a:r>
            <a:br>
              <a:rPr lang="es-MX" b="1" dirty="0"/>
            </a:br>
            <a:endParaRPr lang="es-MX" dirty="0"/>
          </a:p>
        </p:txBody>
      </p:sp>
      <p:sp>
        <p:nvSpPr>
          <p:cNvPr id="5" name="Marcador de contenido 4">
            <a:extLst>
              <a:ext uri="{FF2B5EF4-FFF2-40B4-BE49-F238E27FC236}">
                <a16:creationId xmlns:a16="http://schemas.microsoft.com/office/drawing/2014/main" id="{36E10D8C-4F26-81CA-6E2A-E5823D78D45D}"/>
              </a:ext>
            </a:extLst>
          </p:cNvPr>
          <p:cNvSpPr>
            <a:spLocks noGrp="1"/>
          </p:cNvSpPr>
          <p:nvPr>
            <p:ph idx="1"/>
          </p:nvPr>
        </p:nvSpPr>
        <p:spPr/>
        <p:txBody>
          <a:bodyPr/>
          <a:lstStyle/>
          <a:p>
            <a:pPr>
              <a:buFont typeface="Arial" panose="020B0604020202020204" pitchFamily="34" charset="0"/>
              <a:buChar char="•"/>
            </a:pPr>
            <a:r>
              <a:rPr lang="es-MX" dirty="0"/>
              <a:t>Comprender los fundamentos del Derecho de la Integración como rama autónoma del Derecho.</a:t>
            </a:r>
          </a:p>
          <a:p>
            <a:pPr>
              <a:buFont typeface="Arial" panose="020B0604020202020204" pitchFamily="34" charset="0"/>
              <a:buChar char="•"/>
            </a:pPr>
            <a:r>
              <a:rPr lang="es-MX" dirty="0"/>
              <a:t>Analizar los procesos de integración regional en América Latina, con énfasis en la Comunidad Andina y la ALADI.</a:t>
            </a:r>
          </a:p>
          <a:p>
            <a:pPr>
              <a:buFont typeface="Arial" panose="020B0604020202020204" pitchFamily="34" charset="0"/>
              <a:buChar char="•"/>
            </a:pPr>
            <a:r>
              <a:rPr lang="es-MX" dirty="0"/>
              <a:t>Identificar la estructura normativa y orgánica de los sistemas de integración andinos y latinoamericanos.</a:t>
            </a:r>
          </a:p>
          <a:p>
            <a:pPr>
              <a:buFont typeface="Arial" panose="020B0604020202020204" pitchFamily="34" charset="0"/>
              <a:buChar char="•"/>
            </a:pPr>
            <a:r>
              <a:rPr lang="es-MX" dirty="0"/>
              <a:t>Examinar la relación entre el Derecho Comunitario y el Derecho Interno.</a:t>
            </a:r>
          </a:p>
          <a:p>
            <a:pPr>
              <a:buFont typeface="Arial" panose="020B0604020202020204" pitchFamily="34" charset="0"/>
              <a:buChar char="•"/>
            </a:pPr>
            <a:r>
              <a:rPr lang="es-MX" dirty="0"/>
              <a:t>Aplicar el conocimiento adquirido al análisis de controversias y mecanismos de cumplimiento del Derecho Comunitario.</a:t>
            </a:r>
          </a:p>
          <a:p>
            <a:endParaRPr lang="es-MX" dirty="0"/>
          </a:p>
        </p:txBody>
      </p:sp>
    </p:spTree>
    <p:extLst>
      <p:ext uri="{BB962C8B-B14F-4D97-AF65-F5344CB8AC3E}">
        <p14:creationId xmlns:p14="http://schemas.microsoft.com/office/powerpoint/2010/main" val="25861239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13748B-5E6A-B015-60DD-2559324A9B5D}"/>
              </a:ext>
            </a:extLst>
          </p:cNvPr>
          <p:cNvSpPr>
            <a:spLocks noGrp="1"/>
          </p:cNvSpPr>
          <p:nvPr>
            <p:ph type="title"/>
          </p:nvPr>
        </p:nvSpPr>
        <p:spPr/>
        <p:txBody>
          <a:bodyPr/>
          <a:lstStyle/>
          <a:p>
            <a:endParaRPr lang="es-MX"/>
          </a:p>
        </p:txBody>
      </p:sp>
      <p:pic>
        <p:nvPicPr>
          <p:cNvPr id="4" name="Imagen 3">
            <a:extLst>
              <a:ext uri="{FF2B5EF4-FFF2-40B4-BE49-F238E27FC236}">
                <a16:creationId xmlns:a16="http://schemas.microsoft.com/office/drawing/2014/main" id="{1C19F4E2-F765-5097-6BF7-5ECD70DE444A}"/>
              </a:ext>
            </a:extLst>
          </p:cNvPr>
          <p:cNvPicPr>
            <a:picLocks noChangeAspect="1"/>
          </p:cNvPicPr>
          <p:nvPr/>
        </p:nvPicPr>
        <p:blipFill>
          <a:blip r:embed="rId2"/>
          <a:stretch>
            <a:fillRect/>
          </a:stretch>
        </p:blipFill>
        <p:spPr>
          <a:xfrm>
            <a:off x="386118" y="0"/>
            <a:ext cx="10287000" cy="6858000"/>
          </a:xfrm>
          <a:prstGeom prst="rect">
            <a:avLst/>
          </a:prstGeom>
        </p:spPr>
      </p:pic>
    </p:spTree>
    <p:extLst>
      <p:ext uri="{BB962C8B-B14F-4D97-AF65-F5344CB8AC3E}">
        <p14:creationId xmlns:p14="http://schemas.microsoft.com/office/powerpoint/2010/main" val="20150518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D13115-7C00-764B-B229-767EFA3DEB93}"/>
              </a:ext>
            </a:extLst>
          </p:cNvPr>
          <p:cNvSpPr>
            <a:spLocks noGrp="1"/>
          </p:cNvSpPr>
          <p:nvPr>
            <p:ph type="title"/>
          </p:nvPr>
        </p:nvSpPr>
        <p:spPr/>
        <p:txBody>
          <a:bodyPr/>
          <a:lstStyle/>
          <a:p>
            <a:r>
              <a:rPr lang="es-BO" dirty="0"/>
              <a:t>Procesos de Integración</a:t>
            </a:r>
          </a:p>
        </p:txBody>
      </p:sp>
      <p:pic>
        <p:nvPicPr>
          <p:cNvPr id="1026" name="Picture 2" descr="La maraña de integraciones y bloques en América Latina">
            <a:extLst>
              <a:ext uri="{FF2B5EF4-FFF2-40B4-BE49-F238E27FC236}">
                <a16:creationId xmlns:a16="http://schemas.microsoft.com/office/drawing/2014/main" id="{4CB22C3C-230C-7D16-2928-4B60EF4AA8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334" y="0"/>
            <a:ext cx="8864338" cy="68842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79087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2913CF-AF26-2C66-5E3A-C16262107C18}"/>
              </a:ext>
            </a:extLst>
          </p:cNvPr>
          <p:cNvSpPr>
            <a:spLocks noGrp="1"/>
          </p:cNvSpPr>
          <p:nvPr>
            <p:ph type="title"/>
          </p:nvPr>
        </p:nvSpPr>
        <p:spPr>
          <a:xfrm>
            <a:off x="677334" y="609600"/>
            <a:ext cx="8596668" cy="672445"/>
          </a:xfrm>
        </p:spPr>
        <p:txBody>
          <a:bodyPr/>
          <a:lstStyle/>
          <a:p>
            <a:r>
              <a:rPr lang="es-ES" sz="3600" dirty="0"/>
              <a:t>Derecho Comunitario</a:t>
            </a:r>
            <a:endParaRPr lang="es-BO" dirty="0"/>
          </a:p>
        </p:txBody>
      </p:sp>
      <p:pic>
        <p:nvPicPr>
          <p:cNvPr id="2050" name="Picture 2">
            <a:extLst>
              <a:ext uri="{FF2B5EF4-FFF2-40B4-BE49-F238E27FC236}">
                <a16:creationId xmlns:a16="http://schemas.microsoft.com/office/drawing/2014/main" id="{D516E037-8FF9-C93B-6A1E-0F9AEAF07E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1605" y="1717148"/>
            <a:ext cx="6083186" cy="3423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19477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E457C7-DF4A-AB4B-ADE5-91DBCFC01E05}"/>
              </a:ext>
            </a:extLst>
          </p:cNvPr>
          <p:cNvSpPr>
            <a:spLocks noGrp="1"/>
          </p:cNvSpPr>
          <p:nvPr>
            <p:ph type="title"/>
          </p:nvPr>
        </p:nvSpPr>
        <p:spPr/>
        <p:txBody>
          <a:bodyPr/>
          <a:lstStyle/>
          <a:p>
            <a:r>
              <a:rPr lang="es-BO" dirty="0"/>
              <a:t>Cuestionario</a:t>
            </a:r>
          </a:p>
        </p:txBody>
      </p:sp>
      <p:sp>
        <p:nvSpPr>
          <p:cNvPr id="4" name="CuadroTexto 3">
            <a:extLst>
              <a:ext uri="{FF2B5EF4-FFF2-40B4-BE49-F238E27FC236}">
                <a16:creationId xmlns:a16="http://schemas.microsoft.com/office/drawing/2014/main" id="{1241562E-1635-8455-2D78-2F7DAA200C74}"/>
              </a:ext>
            </a:extLst>
          </p:cNvPr>
          <p:cNvSpPr txBox="1"/>
          <p:nvPr/>
        </p:nvSpPr>
        <p:spPr>
          <a:xfrm>
            <a:off x="817775" y="1930400"/>
            <a:ext cx="9438587" cy="646331"/>
          </a:xfrm>
          <a:prstGeom prst="rect">
            <a:avLst/>
          </a:prstGeom>
          <a:noFill/>
        </p:spPr>
        <p:txBody>
          <a:bodyPr wrap="square">
            <a:spAutoFit/>
          </a:bodyPr>
          <a:lstStyle/>
          <a:p>
            <a:r>
              <a:rPr lang="es-BO" sz="3600" dirty="0"/>
              <a:t>https://forms.gle/37yaAHVuxQSYNMiz5</a:t>
            </a:r>
          </a:p>
        </p:txBody>
      </p:sp>
    </p:spTree>
    <p:extLst>
      <p:ext uri="{BB962C8B-B14F-4D97-AF65-F5344CB8AC3E}">
        <p14:creationId xmlns:p14="http://schemas.microsoft.com/office/powerpoint/2010/main" val="19329419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pic>
        <p:nvPicPr>
          <p:cNvPr id="260" name="Google Shape;260;p29" descr="logo_horizontal"/>
          <p:cNvPicPr preferRelativeResize="0"/>
          <p:nvPr/>
        </p:nvPicPr>
        <p:blipFill rotWithShape="1">
          <a:blip r:embed="rId3">
            <a:alphaModFix/>
          </a:blip>
          <a:srcRect/>
          <a:stretch/>
        </p:blipFill>
        <p:spPr>
          <a:xfrm>
            <a:off x="0" y="0"/>
            <a:ext cx="4657725" cy="1323975"/>
          </a:xfrm>
          <a:prstGeom prst="rect">
            <a:avLst/>
          </a:prstGeom>
          <a:noFill/>
          <a:ln>
            <a:noFill/>
          </a:ln>
        </p:spPr>
      </p:pic>
      <p:sp>
        <p:nvSpPr>
          <p:cNvPr id="2" name="Rectangle 1">
            <a:extLst>
              <a:ext uri="{FF2B5EF4-FFF2-40B4-BE49-F238E27FC236}">
                <a16:creationId xmlns:a16="http://schemas.microsoft.com/office/drawing/2014/main" id="{082DE1FA-4E39-885B-8007-165AE9BD1C34}"/>
              </a:ext>
            </a:extLst>
          </p:cNvPr>
          <p:cNvSpPr>
            <a:spLocks noChangeArrowheads="1"/>
          </p:cNvSpPr>
          <p:nvPr/>
        </p:nvSpPr>
        <p:spPr bwMode="auto">
          <a:xfrm>
            <a:off x="445861" y="1223521"/>
            <a:ext cx="9687602" cy="55707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MX" altLang="es-MX" sz="6000" b="1" i="0" u="none" strike="noStrike" cap="none" normalizeH="0" baseline="0" dirty="0">
                <a:ln>
                  <a:noFill/>
                </a:ln>
                <a:solidFill>
                  <a:schemeClr val="tx1"/>
                </a:solidFill>
                <a:effectLst/>
                <a:latin typeface="Arial" panose="020B0604020202020204" pitchFamily="34" charset="0"/>
              </a:rPr>
              <a:t>¿Qué es la Globalización?</a:t>
            </a:r>
          </a:p>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4400" b="1" i="0" u="none" strike="noStrike" cap="none" normalizeH="0" baseline="0" dirty="0">
                <a:ln>
                  <a:noFill/>
                </a:ln>
                <a:solidFill>
                  <a:schemeClr val="tx1"/>
                </a:solidFill>
                <a:effectLst/>
                <a:latin typeface="Arial" panose="020B0604020202020204" pitchFamily="34" charset="0"/>
              </a:rPr>
              <a:t>Definición general:</a:t>
            </a:r>
            <a:br>
              <a:rPr kumimoji="0" lang="es-MX" altLang="es-MX" sz="13800" b="0" i="0" u="none" strike="noStrike" cap="none" normalizeH="0" baseline="0" dirty="0">
                <a:ln>
                  <a:noFill/>
                </a:ln>
                <a:solidFill>
                  <a:schemeClr val="tx1"/>
                </a:solidFill>
                <a:effectLst/>
                <a:latin typeface="Arial" panose="020B0604020202020204" pitchFamily="34" charset="0"/>
              </a:rPr>
            </a:br>
            <a:r>
              <a:rPr kumimoji="0" lang="es-MX" altLang="es-MX" sz="2800" b="0" i="0" u="none" strike="noStrike" cap="none" normalizeH="0" baseline="0" dirty="0">
                <a:ln>
                  <a:noFill/>
                </a:ln>
                <a:solidFill>
                  <a:schemeClr val="tx1"/>
                </a:solidFill>
                <a:effectLst/>
                <a:latin typeface="Arial" panose="020B0604020202020204" pitchFamily="34" charset="0"/>
              </a:rPr>
              <a:t>La globalización es un proceso multidimensional (económico, tecnológico, político, social y cultural) que implica una </a:t>
            </a:r>
            <a:r>
              <a:rPr kumimoji="0" lang="es-MX" altLang="es-MX" sz="2800" b="1" i="0" u="none" strike="noStrike" cap="none" normalizeH="0" baseline="0" dirty="0">
                <a:ln>
                  <a:noFill/>
                </a:ln>
                <a:solidFill>
                  <a:schemeClr val="tx1"/>
                </a:solidFill>
                <a:effectLst/>
                <a:latin typeface="Arial" panose="020B0604020202020204" pitchFamily="34" charset="0"/>
              </a:rPr>
              <a:t>creciente comunicación, conexión e interdependencia entre los países del mundo</a:t>
            </a:r>
            <a:r>
              <a:rPr kumimoji="0" lang="es-MX" altLang="es-MX" sz="2800" b="0" i="0" u="none" strike="noStrike" cap="none" normalizeH="0" baseline="0" dirty="0">
                <a:ln>
                  <a:noFill/>
                </a:ln>
                <a:solidFill>
                  <a:schemeClr val="tx1"/>
                </a:solidFill>
                <a:effectLst/>
                <a:latin typeface="Arial" panose="020B0604020202020204" pitchFamily="34" charset="0"/>
              </a:rPr>
              <a:t>, especialmente a través de la apertura de mercados, flujos de información y movilidad de personas.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2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2800" b="0" i="0" u="none" strike="noStrike" cap="none" normalizeH="0" baseline="0" dirty="0">
                <a:ln>
                  <a:noFill/>
                </a:ln>
                <a:solidFill>
                  <a:schemeClr val="tx1"/>
                </a:solidFill>
                <a:effectLst/>
                <a:latin typeface="Arial" panose="020B0604020202020204" pitchFamily="34" charset="0"/>
              </a:rPr>
              <a:t>"Vivimos en un mundo donde lo que ocurre en un país puede afectar inmediatamente a otro."</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0"/>
          <p:cNvSpPr/>
          <p:nvPr/>
        </p:nvSpPr>
        <p:spPr>
          <a:xfrm>
            <a:off x="1206907" y="1769031"/>
            <a:ext cx="7777162" cy="674030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r>
              <a:rPr lang="es-ES" sz="1800">
                <a:solidFill>
                  <a:schemeClr val="dk1"/>
                </a:solidFill>
                <a:latin typeface="Bookman Old Style"/>
                <a:ea typeface="Bookman Old Style"/>
                <a:cs typeface="Bookman Old Style"/>
                <a:sym typeface="Bookman Old Style"/>
              </a:rPr>
              <a:t> </a:t>
            </a:r>
            <a:r>
              <a:rPr lang="es-ES" sz="1800" b="1">
                <a:solidFill>
                  <a:schemeClr val="dk1"/>
                </a:solidFill>
                <a:latin typeface="Bookman Old Style"/>
                <a:ea typeface="Bookman Old Style"/>
                <a:cs typeface="Bookman Old Style"/>
                <a:sym typeface="Bookman Old Style"/>
              </a:rPr>
              <a:t>A.- Características:</a:t>
            </a:r>
            <a:endParaRPr/>
          </a:p>
          <a:p>
            <a:pPr marL="0" marR="0" lvl="0" indent="0" algn="l" rtl="0">
              <a:spcBef>
                <a:spcPts val="0"/>
              </a:spcBef>
              <a:spcAft>
                <a:spcPts val="0"/>
              </a:spcAft>
              <a:buNone/>
            </a:pPr>
            <a:endParaRPr sz="1800" b="1">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r>
              <a:rPr lang="es-ES" sz="1800" b="1">
                <a:solidFill>
                  <a:schemeClr val="dk1"/>
                </a:solidFill>
                <a:latin typeface="Bookman Old Style"/>
                <a:ea typeface="Bookman Old Style"/>
                <a:cs typeface="Bookman Old Style"/>
                <a:sym typeface="Bookman Old Style"/>
              </a:rPr>
              <a:t>1.-</a:t>
            </a:r>
            <a:r>
              <a:rPr lang="es-ES" sz="1800">
                <a:solidFill>
                  <a:schemeClr val="dk1"/>
                </a:solidFill>
                <a:latin typeface="Bookman Old Style"/>
                <a:ea typeface="Bookman Old Style"/>
                <a:cs typeface="Bookman Old Style"/>
                <a:sym typeface="Bookman Old Style"/>
              </a:rPr>
              <a:t> Es un fenómeno que involucra todas las actividades humanas, como el derecho, la economía, la cultura, etc.</a:t>
            </a:r>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r>
              <a:rPr lang="es-ES" sz="1800" b="1">
                <a:solidFill>
                  <a:schemeClr val="dk1"/>
                </a:solidFill>
                <a:latin typeface="Bookman Old Style"/>
                <a:ea typeface="Bookman Old Style"/>
                <a:cs typeface="Bookman Old Style"/>
                <a:sym typeface="Bookman Old Style"/>
              </a:rPr>
              <a:t>2.-</a:t>
            </a:r>
            <a:r>
              <a:rPr lang="es-ES" sz="1800">
                <a:solidFill>
                  <a:schemeClr val="dk1"/>
                </a:solidFill>
                <a:latin typeface="Bookman Old Style"/>
                <a:ea typeface="Bookman Old Style"/>
                <a:cs typeface="Bookman Old Style"/>
                <a:sym typeface="Bookman Old Style"/>
              </a:rPr>
              <a:t> Involucra a las personas, Estados, empresas, etc.</a:t>
            </a:r>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r>
              <a:rPr lang="es-ES" sz="1800" b="1">
                <a:solidFill>
                  <a:schemeClr val="dk1"/>
                </a:solidFill>
                <a:latin typeface="Bookman Old Style"/>
                <a:ea typeface="Bookman Old Style"/>
                <a:cs typeface="Bookman Old Style"/>
                <a:sym typeface="Bookman Old Style"/>
              </a:rPr>
              <a:t>3.-</a:t>
            </a:r>
            <a:r>
              <a:rPr lang="es-ES" sz="1800">
                <a:solidFill>
                  <a:schemeClr val="dk1"/>
                </a:solidFill>
                <a:latin typeface="Bookman Old Style"/>
                <a:ea typeface="Bookman Old Style"/>
                <a:cs typeface="Bookman Old Style"/>
                <a:sym typeface="Bookman Old Style"/>
              </a:rPr>
              <a:t> Se debe principalmente a los efectos del progreso técnico, tecnológico, computacional, de transporte, etc</a:t>
            </a: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a:p>
            <a:pPr marL="0" marR="0" lvl="0" indent="0" algn="l" rtl="0">
              <a:spcBef>
                <a:spcPts val="0"/>
              </a:spcBef>
              <a:spcAft>
                <a:spcPts val="0"/>
              </a:spcAft>
              <a:buNone/>
            </a:pPr>
            <a:endParaRPr sz="1800">
              <a:solidFill>
                <a:schemeClr val="dk1"/>
              </a:solidFill>
              <a:latin typeface="Bookman Old Style"/>
              <a:ea typeface="Bookman Old Style"/>
              <a:cs typeface="Bookman Old Style"/>
              <a:sym typeface="Bookman Old Style"/>
            </a:endParaRPr>
          </a:p>
        </p:txBody>
      </p:sp>
      <p:pic>
        <p:nvPicPr>
          <p:cNvPr id="268" name="Google Shape;268;p30" descr="logo_horizontal"/>
          <p:cNvPicPr preferRelativeResize="0"/>
          <p:nvPr/>
        </p:nvPicPr>
        <p:blipFill rotWithShape="1">
          <a:blip r:embed="rId3">
            <a:alphaModFix/>
          </a:blip>
          <a:srcRect/>
          <a:stretch/>
        </p:blipFill>
        <p:spPr>
          <a:xfrm>
            <a:off x="0" y="0"/>
            <a:ext cx="4657725" cy="13239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ABE92C9-5DEB-0F6F-58A9-F9E5D51D440E}"/>
              </a:ext>
            </a:extLst>
          </p:cNvPr>
          <p:cNvSpPr>
            <a:spLocks noGrp="1"/>
          </p:cNvSpPr>
          <p:nvPr>
            <p:ph type="title"/>
          </p:nvPr>
        </p:nvSpPr>
        <p:spPr/>
        <p:txBody>
          <a:bodyPr/>
          <a:lstStyle/>
          <a:p>
            <a:endParaRPr lang="es-MX"/>
          </a:p>
        </p:txBody>
      </p:sp>
      <p:sp>
        <p:nvSpPr>
          <p:cNvPr id="4" name="CuadroTexto 3">
            <a:extLst>
              <a:ext uri="{FF2B5EF4-FFF2-40B4-BE49-F238E27FC236}">
                <a16:creationId xmlns:a16="http://schemas.microsoft.com/office/drawing/2014/main" id="{3964FE4A-EF21-835D-4D67-620750283182}"/>
              </a:ext>
            </a:extLst>
          </p:cNvPr>
          <p:cNvSpPr txBox="1"/>
          <p:nvPr/>
        </p:nvSpPr>
        <p:spPr>
          <a:xfrm>
            <a:off x="430963" y="812899"/>
            <a:ext cx="9089409" cy="5232202"/>
          </a:xfrm>
          <a:prstGeom prst="rect">
            <a:avLst/>
          </a:prstGeom>
          <a:noFill/>
        </p:spPr>
        <p:txBody>
          <a:bodyPr wrap="square">
            <a:spAutoFit/>
          </a:bodyPr>
          <a:lstStyle/>
          <a:p>
            <a:pPr>
              <a:buNone/>
            </a:pPr>
            <a:r>
              <a:rPr lang="es-MX" sz="2800" b="1" dirty="0"/>
              <a:t>Características del proceso de Globalización</a:t>
            </a:r>
          </a:p>
          <a:p>
            <a:pPr marL="342900" indent="-342900">
              <a:buAutoNum type="arabicPeriod"/>
            </a:pPr>
            <a:r>
              <a:rPr lang="es-MX" b="1" dirty="0"/>
              <a:t>Interconectividad tecnológica:</a:t>
            </a:r>
          </a:p>
          <a:p>
            <a:endParaRPr lang="es-MX" dirty="0"/>
          </a:p>
          <a:p>
            <a:pPr>
              <a:buFont typeface="Arial" panose="020B0604020202020204" pitchFamily="34" charset="0"/>
              <a:buChar char="•"/>
            </a:pPr>
            <a:r>
              <a:rPr lang="es-MX" dirty="0"/>
              <a:t>La revolución informática (internet, redes sociales, inteligencia artificial) ha sido uno de los mayores catalizadores.</a:t>
            </a:r>
          </a:p>
          <a:p>
            <a:pPr>
              <a:buFont typeface="Arial" panose="020B0604020202020204" pitchFamily="34" charset="0"/>
              <a:buChar char="•"/>
            </a:pPr>
            <a:r>
              <a:rPr lang="es-MX" b="1" dirty="0"/>
              <a:t>Ejemplo:</a:t>
            </a:r>
            <a:r>
              <a:rPr lang="es-MX" dirty="0"/>
              <a:t> Un programador en La Paz puede trabajar remotamente para una startup en San Francisco.</a:t>
            </a:r>
          </a:p>
          <a:p>
            <a:pPr>
              <a:buNone/>
            </a:pPr>
            <a:endParaRPr lang="es-MX" b="1" dirty="0"/>
          </a:p>
          <a:p>
            <a:pPr>
              <a:buNone/>
            </a:pPr>
            <a:r>
              <a:rPr lang="es-MX" b="1" dirty="0"/>
              <a:t>2. Integración de mercados:</a:t>
            </a:r>
          </a:p>
          <a:p>
            <a:pPr>
              <a:buNone/>
            </a:pPr>
            <a:endParaRPr lang="es-MX" dirty="0"/>
          </a:p>
          <a:p>
            <a:pPr>
              <a:buFont typeface="Arial" panose="020B0604020202020204" pitchFamily="34" charset="0"/>
              <a:buChar char="•"/>
            </a:pPr>
            <a:r>
              <a:rPr lang="es-MX" dirty="0"/>
              <a:t>Se derriban barreras comerciales, facilitando exportaciones e importaciones.</a:t>
            </a:r>
          </a:p>
          <a:p>
            <a:pPr>
              <a:buFont typeface="Arial" panose="020B0604020202020204" pitchFamily="34" charset="0"/>
              <a:buChar char="•"/>
            </a:pPr>
            <a:r>
              <a:rPr lang="es-MX" b="1" dirty="0"/>
              <a:t>Ejemplo:</a:t>
            </a:r>
            <a:r>
              <a:rPr lang="es-MX" dirty="0"/>
              <a:t> El Tratado de Libre Comercio entre México, EE.UU. y Canadá (T-MEC) o el uso del Arancel Externo Común en el Mercosur.</a:t>
            </a:r>
          </a:p>
          <a:p>
            <a:pPr>
              <a:buNone/>
            </a:pPr>
            <a:endParaRPr lang="es-MX" b="1" dirty="0"/>
          </a:p>
          <a:p>
            <a:pPr>
              <a:buNone/>
            </a:pPr>
            <a:r>
              <a:rPr lang="es-MX" b="1" dirty="0"/>
              <a:t>3. Democratización y liberalización:</a:t>
            </a:r>
            <a:endParaRPr lang="es-MX" dirty="0"/>
          </a:p>
          <a:p>
            <a:pPr>
              <a:buFont typeface="Arial" panose="020B0604020202020204" pitchFamily="34" charset="0"/>
              <a:buChar char="•"/>
            </a:pPr>
            <a:r>
              <a:rPr lang="es-MX" dirty="0"/>
              <a:t>Influye en procesos políticos y jurídicos nacionales.</a:t>
            </a:r>
          </a:p>
          <a:p>
            <a:pPr>
              <a:buFont typeface="Arial" panose="020B0604020202020204" pitchFamily="34" charset="0"/>
              <a:buChar char="•"/>
            </a:pPr>
            <a:r>
              <a:rPr lang="es-MX" b="1" dirty="0"/>
              <a:t>Ejemplo:</a:t>
            </a:r>
            <a:r>
              <a:rPr lang="es-MX" dirty="0"/>
              <a:t> Reformas democráticas impulsadas en varios países tras mayor apertura económica en los años 90.</a:t>
            </a:r>
          </a:p>
        </p:txBody>
      </p:sp>
    </p:spTree>
    <p:extLst>
      <p:ext uri="{BB962C8B-B14F-4D97-AF65-F5344CB8AC3E}">
        <p14:creationId xmlns:p14="http://schemas.microsoft.com/office/powerpoint/2010/main" val="32119834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1"/>
          <p:cNvSpPr txBox="1">
            <a:spLocks noGrp="1"/>
          </p:cNvSpPr>
          <p:nvPr>
            <p:ph idx="1"/>
          </p:nvPr>
        </p:nvSpPr>
        <p:spPr>
          <a:xfrm>
            <a:off x="634594" y="1384300"/>
            <a:ext cx="7772400" cy="5473700"/>
          </a:xfrm>
          <a:prstGeom prst="rect">
            <a:avLst/>
          </a:prstGeom>
          <a:noFill/>
          <a:ln>
            <a:noFill/>
          </a:ln>
        </p:spPr>
        <p:txBody>
          <a:bodyPr spcFirstLastPara="1" wrap="square" lIns="91425" tIns="45700" rIns="91425" bIns="45700" anchor="t" anchorCtr="0">
            <a:normAutofit lnSpcReduction="10000"/>
          </a:bodyPr>
          <a:lstStyle/>
          <a:p>
            <a:pPr marL="342900" lvl="0" indent="-342900" algn="just" rtl="0">
              <a:lnSpc>
                <a:spcPct val="80000"/>
              </a:lnSpc>
              <a:spcBef>
                <a:spcPts val="0"/>
              </a:spcBef>
              <a:spcAft>
                <a:spcPts val="0"/>
              </a:spcAft>
              <a:buSzPts val="800"/>
              <a:buFont typeface="Noto Sans Symbols"/>
              <a:buNone/>
            </a:pPr>
            <a:endParaRPr sz="1000" dirty="0">
              <a:latin typeface="Bookman Old Style"/>
              <a:ea typeface="Bookman Old Style"/>
              <a:cs typeface="Bookman Old Style"/>
              <a:sym typeface="Bookman Old Style"/>
            </a:endParaRPr>
          </a:p>
          <a:p>
            <a:pPr marL="342900" lvl="0" indent="-342900" algn="just" rtl="0">
              <a:lnSpc>
                <a:spcPct val="80000"/>
              </a:lnSpc>
              <a:spcBef>
                <a:spcPts val="1000"/>
              </a:spcBef>
              <a:spcAft>
                <a:spcPts val="0"/>
              </a:spcAft>
              <a:buSzPts val="1920"/>
              <a:buFont typeface="Noto Sans Symbols"/>
              <a:buNone/>
            </a:pPr>
            <a:r>
              <a:rPr lang="es-ES" sz="2400" b="1" dirty="0">
                <a:latin typeface="Bookman Old Style"/>
                <a:ea typeface="Bookman Old Style"/>
                <a:cs typeface="Bookman Old Style"/>
                <a:sym typeface="Bookman Old Style"/>
              </a:rPr>
              <a:t>B.- Beneficios:</a:t>
            </a:r>
            <a:endParaRPr dirty="0"/>
          </a:p>
          <a:p>
            <a:pPr marL="342900" lvl="0" indent="-342900" algn="just" rtl="0">
              <a:lnSpc>
                <a:spcPct val="80000"/>
              </a:lnSpc>
              <a:spcBef>
                <a:spcPts val="1000"/>
              </a:spcBef>
              <a:spcAft>
                <a:spcPts val="0"/>
              </a:spcAft>
              <a:buSzPts val="1920"/>
              <a:buFont typeface="Noto Sans Symbols"/>
              <a:buNone/>
            </a:pPr>
            <a:endParaRPr sz="2400" b="1" dirty="0">
              <a:latin typeface="Bookman Old Style"/>
              <a:ea typeface="Bookman Old Style"/>
              <a:cs typeface="Bookman Old Style"/>
              <a:sym typeface="Bookman Old Style"/>
            </a:endParaRPr>
          </a:p>
          <a:p>
            <a:pPr marL="342900" lvl="0" indent="-342900" algn="just" rtl="0">
              <a:lnSpc>
                <a:spcPct val="80000"/>
              </a:lnSpc>
              <a:spcBef>
                <a:spcPts val="1000"/>
              </a:spcBef>
              <a:spcAft>
                <a:spcPts val="0"/>
              </a:spcAft>
              <a:buSzPts val="1920"/>
              <a:buFont typeface="Noto Sans Symbols"/>
              <a:buNone/>
            </a:pPr>
            <a:r>
              <a:rPr lang="es-ES" sz="2400" b="1" dirty="0">
                <a:latin typeface="Bookman Old Style"/>
                <a:ea typeface="Bookman Old Style"/>
                <a:cs typeface="Bookman Old Style"/>
                <a:sym typeface="Bookman Old Style"/>
              </a:rPr>
              <a:t>1.-</a:t>
            </a:r>
            <a:r>
              <a:rPr lang="es-ES" sz="2400" dirty="0">
                <a:latin typeface="Bookman Old Style"/>
                <a:ea typeface="Bookman Old Style"/>
                <a:cs typeface="Bookman Old Style"/>
                <a:sym typeface="Bookman Old Style"/>
              </a:rPr>
              <a:t> Crecimiento de la economía mundial.</a:t>
            </a:r>
            <a:endParaRPr dirty="0"/>
          </a:p>
          <a:p>
            <a:pPr marL="342900" lvl="0" indent="-342900" algn="just" rtl="0">
              <a:lnSpc>
                <a:spcPct val="80000"/>
              </a:lnSpc>
              <a:spcBef>
                <a:spcPts val="1000"/>
              </a:spcBef>
              <a:spcAft>
                <a:spcPts val="0"/>
              </a:spcAft>
              <a:buSzPts val="1920"/>
              <a:buFont typeface="Noto Sans Symbols"/>
              <a:buNone/>
            </a:pPr>
            <a:endParaRPr sz="2400" dirty="0">
              <a:latin typeface="Bookman Old Style"/>
              <a:ea typeface="Bookman Old Style"/>
              <a:cs typeface="Bookman Old Style"/>
              <a:sym typeface="Bookman Old Style"/>
            </a:endParaRPr>
          </a:p>
          <a:p>
            <a:pPr marL="342900" lvl="0" indent="-342900" algn="just" rtl="0">
              <a:lnSpc>
                <a:spcPct val="80000"/>
              </a:lnSpc>
              <a:spcBef>
                <a:spcPts val="1000"/>
              </a:spcBef>
              <a:spcAft>
                <a:spcPts val="0"/>
              </a:spcAft>
              <a:buSzPts val="1920"/>
              <a:buFont typeface="Noto Sans Symbols"/>
              <a:buNone/>
            </a:pPr>
            <a:r>
              <a:rPr lang="es-ES" sz="2400" b="1" dirty="0">
                <a:latin typeface="Bookman Old Style"/>
                <a:ea typeface="Bookman Old Style"/>
                <a:cs typeface="Bookman Old Style"/>
                <a:sym typeface="Bookman Old Style"/>
              </a:rPr>
              <a:t>2.-</a:t>
            </a:r>
            <a:r>
              <a:rPr lang="es-ES" sz="2400" dirty="0">
                <a:latin typeface="Bookman Old Style"/>
                <a:ea typeface="Bookman Old Style"/>
                <a:cs typeface="Bookman Old Style"/>
                <a:sym typeface="Bookman Old Style"/>
              </a:rPr>
              <a:t> Desarrollo del comercio, la ciencia y la tecnología.</a:t>
            </a:r>
            <a:endParaRPr dirty="0"/>
          </a:p>
          <a:p>
            <a:pPr marL="342900" lvl="0" indent="-342900" algn="just" rtl="0">
              <a:lnSpc>
                <a:spcPct val="80000"/>
              </a:lnSpc>
              <a:spcBef>
                <a:spcPts val="1000"/>
              </a:spcBef>
              <a:spcAft>
                <a:spcPts val="0"/>
              </a:spcAft>
              <a:buSzPts val="1920"/>
              <a:buFont typeface="Noto Sans Symbols"/>
              <a:buNone/>
            </a:pPr>
            <a:endParaRPr sz="2400" dirty="0">
              <a:latin typeface="Bookman Old Style"/>
              <a:ea typeface="Bookman Old Style"/>
              <a:cs typeface="Bookman Old Style"/>
              <a:sym typeface="Bookman Old Style"/>
            </a:endParaRPr>
          </a:p>
          <a:p>
            <a:pPr marL="342900" lvl="0" indent="-342900" algn="just" rtl="0">
              <a:lnSpc>
                <a:spcPct val="80000"/>
              </a:lnSpc>
              <a:spcBef>
                <a:spcPts val="1000"/>
              </a:spcBef>
              <a:spcAft>
                <a:spcPts val="0"/>
              </a:spcAft>
              <a:buSzPts val="1920"/>
              <a:buFont typeface="Noto Sans Symbols"/>
              <a:buNone/>
            </a:pPr>
            <a:r>
              <a:rPr lang="es-ES" sz="2400" b="1" dirty="0">
                <a:latin typeface="Bookman Old Style"/>
                <a:ea typeface="Bookman Old Style"/>
                <a:cs typeface="Bookman Old Style"/>
                <a:sym typeface="Bookman Old Style"/>
              </a:rPr>
              <a:t>C.- Dificultades:</a:t>
            </a:r>
            <a:endParaRPr dirty="0"/>
          </a:p>
          <a:p>
            <a:pPr marL="342900" lvl="0" indent="-342900" algn="just" rtl="0">
              <a:lnSpc>
                <a:spcPct val="80000"/>
              </a:lnSpc>
              <a:spcBef>
                <a:spcPts val="1000"/>
              </a:spcBef>
              <a:spcAft>
                <a:spcPts val="0"/>
              </a:spcAft>
              <a:buSzPts val="1920"/>
              <a:buFont typeface="Noto Sans Symbols"/>
              <a:buNone/>
            </a:pPr>
            <a:endParaRPr sz="2400" b="1" dirty="0">
              <a:latin typeface="Bookman Old Style"/>
              <a:ea typeface="Bookman Old Style"/>
              <a:cs typeface="Bookman Old Style"/>
              <a:sym typeface="Bookman Old Style"/>
            </a:endParaRPr>
          </a:p>
          <a:p>
            <a:pPr marL="342900" lvl="0" indent="-342900" algn="just" rtl="0">
              <a:lnSpc>
                <a:spcPct val="80000"/>
              </a:lnSpc>
              <a:spcBef>
                <a:spcPts val="1000"/>
              </a:spcBef>
              <a:spcAft>
                <a:spcPts val="0"/>
              </a:spcAft>
              <a:buSzPts val="1920"/>
              <a:buFont typeface="Noto Sans Symbols"/>
              <a:buNone/>
            </a:pPr>
            <a:r>
              <a:rPr lang="es-ES" sz="2400" b="1" dirty="0">
                <a:latin typeface="Bookman Old Style"/>
                <a:ea typeface="Bookman Old Style"/>
                <a:cs typeface="Bookman Old Style"/>
                <a:sym typeface="Bookman Old Style"/>
              </a:rPr>
              <a:t>1.-</a:t>
            </a:r>
            <a:r>
              <a:rPr lang="es-ES" sz="2400" dirty="0">
                <a:latin typeface="Bookman Old Style"/>
                <a:ea typeface="Bookman Old Style"/>
                <a:cs typeface="Bookman Old Style"/>
                <a:sym typeface="Bookman Old Style"/>
              </a:rPr>
              <a:t> Ha incrementado la brecha entre los países más ricos y más pobres</a:t>
            </a:r>
            <a:endParaRPr dirty="0"/>
          </a:p>
          <a:p>
            <a:pPr marL="342900" lvl="0" indent="-342900" algn="just" rtl="0">
              <a:lnSpc>
                <a:spcPct val="80000"/>
              </a:lnSpc>
              <a:spcBef>
                <a:spcPts val="1000"/>
              </a:spcBef>
              <a:spcAft>
                <a:spcPts val="0"/>
              </a:spcAft>
              <a:buSzPts val="1920"/>
              <a:buFont typeface="Noto Sans Symbols"/>
              <a:buNone/>
            </a:pPr>
            <a:endParaRPr sz="2400" dirty="0">
              <a:latin typeface="Bookman Old Style"/>
              <a:ea typeface="Bookman Old Style"/>
              <a:cs typeface="Bookman Old Style"/>
              <a:sym typeface="Bookman Old Style"/>
            </a:endParaRPr>
          </a:p>
          <a:p>
            <a:pPr marL="342900" lvl="0" indent="-342900" algn="just" rtl="0">
              <a:lnSpc>
                <a:spcPct val="80000"/>
              </a:lnSpc>
              <a:spcBef>
                <a:spcPts val="1000"/>
              </a:spcBef>
              <a:spcAft>
                <a:spcPts val="0"/>
              </a:spcAft>
              <a:buSzPts val="1920"/>
              <a:buFont typeface="Noto Sans Symbols"/>
              <a:buNone/>
            </a:pPr>
            <a:r>
              <a:rPr lang="es-ES" sz="2400" b="1" dirty="0">
                <a:latin typeface="Bookman Old Style"/>
                <a:ea typeface="Bookman Old Style"/>
                <a:cs typeface="Bookman Old Style"/>
                <a:sym typeface="Bookman Old Style"/>
              </a:rPr>
              <a:t>2.-</a:t>
            </a:r>
            <a:r>
              <a:rPr lang="es-ES" sz="2400" dirty="0">
                <a:latin typeface="Bookman Old Style"/>
                <a:ea typeface="Bookman Old Style"/>
                <a:cs typeface="Bookman Old Style"/>
                <a:sym typeface="Bookman Old Style"/>
              </a:rPr>
              <a:t> Distribución poco equitativa del progreso económico</a:t>
            </a:r>
            <a:endParaRPr dirty="0"/>
          </a:p>
          <a:p>
            <a:pPr marL="342900" lvl="0" indent="-342900" algn="just" rtl="0">
              <a:lnSpc>
                <a:spcPct val="80000"/>
              </a:lnSpc>
              <a:spcBef>
                <a:spcPts val="1000"/>
              </a:spcBef>
              <a:spcAft>
                <a:spcPts val="0"/>
              </a:spcAft>
              <a:buSzPts val="1920"/>
              <a:buFont typeface="Noto Sans Symbols"/>
              <a:buNone/>
            </a:pPr>
            <a:endParaRPr sz="2400" dirty="0">
              <a:latin typeface="Bookman Old Style"/>
              <a:ea typeface="Bookman Old Style"/>
              <a:cs typeface="Bookman Old Style"/>
              <a:sym typeface="Bookman Old Style"/>
            </a:endParaRPr>
          </a:p>
          <a:p>
            <a:pPr marL="342900" lvl="0" indent="-342900" algn="just" rtl="0">
              <a:lnSpc>
                <a:spcPct val="80000"/>
              </a:lnSpc>
              <a:spcBef>
                <a:spcPts val="1000"/>
              </a:spcBef>
              <a:spcAft>
                <a:spcPts val="0"/>
              </a:spcAft>
              <a:buSzPts val="1600"/>
              <a:buFont typeface="Noto Sans Symbols"/>
              <a:buNone/>
            </a:pPr>
            <a:endParaRPr sz="2000" dirty="0">
              <a:solidFill>
                <a:schemeClr val="dk2"/>
              </a:solidFill>
              <a:latin typeface="Bookman Old Style"/>
              <a:ea typeface="Bookman Old Style"/>
              <a:cs typeface="Bookman Old Style"/>
              <a:sym typeface="Bookman Old Style"/>
            </a:endParaRPr>
          </a:p>
        </p:txBody>
      </p:sp>
      <p:pic>
        <p:nvPicPr>
          <p:cNvPr id="276" name="Google Shape;276;p31" descr="logo_horizontal"/>
          <p:cNvPicPr preferRelativeResize="0"/>
          <p:nvPr/>
        </p:nvPicPr>
        <p:blipFill rotWithShape="1">
          <a:blip r:embed="rId3">
            <a:alphaModFix/>
          </a:blip>
          <a:srcRect/>
          <a:stretch/>
        </p:blipFill>
        <p:spPr>
          <a:xfrm>
            <a:off x="0" y="0"/>
            <a:ext cx="4657725" cy="13239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5D461B36-75D4-601F-D084-9E7E5EFBB6BA}"/>
              </a:ext>
            </a:extLst>
          </p:cNvPr>
          <p:cNvSpPr>
            <a:spLocks noChangeArrowheads="1"/>
          </p:cNvSpPr>
          <p:nvPr/>
        </p:nvSpPr>
        <p:spPr bwMode="auto">
          <a:xfrm>
            <a:off x="580030" y="-910485"/>
            <a:ext cx="8168185" cy="77918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2400" b="1" i="0" u="none" strike="noStrike" cap="none" normalizeH="0" baseline="0" dirty="0">
                <a:ln>
                  <a:noFill/>
                </a:ln>
                <a:solidFill>
                  <a:schemeClr val="tx1"/>
                </a:solidFill>
                <a:effectLst/>
                <a:latin typeface="Arial" panose="020B0604020202020204" pitchFamily="34" charset="0"/>
              </a:rPr>
              <a:t>Impactos de la Globalización</a:t>
            </a:r>
          </a:p>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2000" b="1" i="0" u="none" strike="noStrike" cap="none" normalizeH="0" baseline="0" dirty="0">
                <a:ln>
                  <a:noFill/>
                </a:ln>
                <a:solidFill>
                  <a:schemeClr val="tx1"/>
                </a:solidFill>
                <a:effectLst/>
                <a:latin typeface="Arial" panose="020B0604020202020204" pitchFamily="34" charset="0"/>
              </a:rPr>
              <a:t>Positivos:</a:t>
            </a:r>
            <a:br>
              <a:rPr kumimoji="0" lang="es-MX" altLang="es-MX" sz="1800" b="0" i="0" u="none" strike="noStrike" cap="none" normalizeH="0" baseline="0" dirty="0">
                <a:ln>
                  <a:noFill/>
                </a:ln>
                <a:solidFill>
                  <a:schemeClr val="tx1"/>
                </a:solidFill>
                <a:effectLst/>
                <a:latin typeface="Arial" panose="020B0604020202020204" pitchFamily="34" charset="0"/>
              </a:rPr>
            </a:br>
            <a:r>
              <a:rPr kumimoji="0" lang="es-MX" altLang="es-MX" sz="1800" b="0" i="0" u="none" strike="noStrike" cap="none" normalizeH="0" baseline="0" dirty="0">
                <a:ln>
                  <a:noFill/>
                </a:ln>
                <a:solidFill>
                  <a:schemeClr val="tx1"/>
                </a:solidFill>
                <a:effectLst/>
                <a:latin typeface="Arial" panose="020B0604020202020204" pitchFamily="34" charset="0"/>
              </a:rPr>
              <a:t>✅ Mayor acceso a bienes, servicios e información.</a:t>
            </a:r>
            <a:br>
              <a:rPr kumimoji="0" lang="es-MX" altLang="es-MX" sz="1800" b="0" i="0" u="none" strike="noStrike" cap="none" normalizeH="0" baseline="0" dirty="0">
                <a:ln>
                  <a:noFill/>
                </a:ln>
                <a:solidFill>
                  <a:schemeClr val="tx1"/>
                </a:solidFill>
                <a:effectLst/>
                <a:latin typeface="Arial" panose="020B0604020202020204" pitchFamily="34" charset="0"/>
              </a:rPr>
            </a:br>
            <a:r>
              <a:rPr kumimoji="0" lang="es-MX" altLang="es-MX" sz="1800" b="0" i="0" u="none" strike="noStrike" cap="none" normalizeH="0" baseline="0" dirty="0">
                <a:ln>
                  <a:noFill/>
                </a:ln>
                <a:solidFill>
                  <a:schemeClr val="tx1"/>
                </a:solidFill>
                <a:effectLst/>
                <a:latin typeface="Arial" panose="020B0604020202020204" pitchFamily="34" charset="0"/>
              </a:rPr>
              <a:t>✅ Posibilidades de crecimiento económico y cooperación internacional.</a:t>
            </a:r>
            <a:br>
              <a:rPr kumimoji="0" lang="es-MX" altLang="es-MX" sz="1800" b="0" i="0" u="none" strike="noStrike" cap="none" normalizeH="0" baseline="0" dirty="0">
                <a:ln>
                  <a:noFill/>
                </a:ln>
                <a:solidFill>
                  <a:schemeClr val="tx1"/>
                </a:solidFill>
                <a:effectLst/>
                <a:latin typeface="Arial" panose="020B0604020202020204" pitchFamily="34" charset="0"/>
              </a:rPr>
            </a:br>
            <a:r>
              <a:rPr kumimoji="0" lang="es-MX" altLang="es-MX" sz="1800" b="0" i="0" u="none" strike="noStrike" cap="none" normalizeH="0" baseline="0" dirty="0">
                <a:ln>
                  <a:noFill/>
                </a:ln>
                <a:solidFill>
                  <a:schemeClr val="tx1"/>
                </a:solidFill>
                <a:effectLst/>
                <a:latin typeface="Arial" panose="020B0604020202020204" pitchFamily="34" charset="0"/>
              </a:rPr>
              <a:t>✅ Difusión cultural global (cine, música, gastronomía).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s-MX" altLang="es-MX" b="1"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800" b="1" i="0" u="none" strike="noStrike" cap="none" normalizeH="0" baseline="0" dirty="0">
                <a:ln>
                  <a:noFill/>
                </a:ln>
                <a:solidFill>
                  <a:schemeClr val="tx1"/>
                </a:solidFill>
                <a:effectLst/>
                <a:latin typeface="Arial" panose="020B0604020202020204" pitchFamily="34" charset="0"/>
              </a:rPr>
              <a:t>Negativos:</a:t>
            </a:r>
            <a:br>
              <a:rPr kumimoji="0" lang="es-MX" altLang="es-MX" sz="1800" b="0" i="0" u="none" strike="noStrike" cap="none" normalizeH="0" baseline="0" dirty="0">
                <a:ln>
                  <a:noFill/>
                </a:ln>
                <a:solidFill>
                  <a:schemeClr val="tx1"/>
                </a:solidFill>
                <a:effectLst/>
                <a:latin typeface="Arial" panose="020B0604020202020204" pitchFamily="34" charset="0"/>
              </a:rPr>
            </a:br>
            <a:r>
              <a:rPr kumimoji="0" lang="es-MX" altLang="es-MX" sz="1800" b="0" i="0" u="none" strike="noStrike" cap="none" normalizeH="0" baseline="0" dirty="0">
                <a:ln>
                  <a:noFill/>
                </a:ln>
                <a:solidFill>
                  <a:schemeClr val="tx1"/>
                </a:solidFill>
                <a:effectLst/>
                <a:latin typeface="Arial" panose="020B0604020202020204" pitchFamily="34" charset="0"/>
              </a:rPr>
              <a:t>⚠️ Aumento de la desigualdad social y económica.</a:t>
            </a:r>
            <a:br>
              <a:rPr kumimoji="0" lang="es-MX" altLang="es-MX" sz="1800" b="0" i="0" u="none" strike="noStrike" cap="none" normalizeH="0" baseline="0" dirty="0">
                <a:ln>
                  <a:noFill/>
                </a:ln>
                <a:solidFill>
                  <a:schemeClr val="tx1"/>
                </a:solidFill>
                <a:effectLst/>
                <a:latin typeface="Arial" panose="020B0604020202020204" pitchFamily="34" charset="0"/>
              </a:rPr>
            </a:br>
            <a:r>
              <a:rPr kumimoji="0" lang="es-MX" altLang="es-MX"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800" b="0" i="0" u="none" strike="noStrike" cap="none" normalizeH="0" baseline="0" dirty="0">
                <a:ln>
                  <a:noFill/>
                </a:ln>
                <a:solidFill>
                  <a:schemeClr val="tx1"/>
                </a:solidFill>
                <a:effectLst/>
                <a:latin typeface="Arial" panose="020B0604020202020204" pitchFamily="34" charset="0"/>
              </a:rPr>
              <a:t> - Ha incrementado la brecha entre los países más ricos y más pobres</a:t>
            </a:r>
          </a:p>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800" b="0" i="0" u="none" strike="noStrike" cap="none" normalizeH="0" baseline="0" dirty="0">
                <a:ln>
                  <a:noFill/>
                </a:ln>
                <a:solidFill>
                  <a:schemeClr val="tx1"/>
                </a:solidFill>
                <a:effectLst/>
                <a:latin typeface="Arial" panose="020B0604020202020204" pitchFamily="34" charset="0"/>
              </a:rPr>
              <a:t> - Distribución poco equitativa del progreso económico</a:t>
            </a:r>
          </a:p>
          <a:p>
            <a:pPr marL="0" marR="0" lvl="0" indent="0" algn="l" defTabSz="914400" rtl="0" eaLnBrk="0" fontAlgn="base" latinLnBrk="0" hangingPunct="0">
              <a:lnSpc>
                <a:spcPct val="100000"/>
              </a:lnSpc>
              <a:spcBef>
                <a:spcPct val="0"/>
              </a:spcBef>
              <a:spcAft>
                <a:spcPct val="0"/>
              </a:spcAft>
              <a:buClrTx/>
              <a:buSzTx/>
              <a:buFontTx/>
              <a:buNone/>
              <a:tabLst/>
            </a:pPr>
            <a:r>
              <a:rPr lang="es-MX" altLang="es-MX" dirty="0">
                <a:latin typeface="Arial" panose="020B0604020202020204" pitchFamily="34" charset="0"/>
              </a:rPr>
              <a:t> - Desnacionalización de las empresas de los países grandes y pequeños.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800" b="0" i="0" u="none" strike="noStrike" cap="none" normalizeH="0" baseline="0" dirty="0">
                <a:ln>
                  <a:noFill/>
                </a:ln>
                <a:solidFill>
                  <a:schemeClr val="tx1"/>
                </a:solidFill>
                <a:effectLst/>
                <a:latin typeface="Arial" panose="020B0604020202020204" pitchFamily="34" charset="0"/>
              </a:rPr>
              <a:t>⚠️ Homogeneización cultural y pérdida de identidades locales.</a:t>
            </a:r>
          </a:p>
          <a:p>
            <a:pPr marL="285750" marR="0" lvl="0" indent="-285750" algn="l" defTabSz="914400" rtl="0" eaLnBrk="0" fontAlgn="base" latinLnBrk="0" hangingPunct="0">
              <a:lnSpc>
                <a:spcPct val="100000"/>
              </a:lnSpc>
              <a:spcBef>
                <a:spcPct val="0"/>
              </a:spcBef>
              <a:spcAft>
                <a:spcPct val="0"/>
              </a:spcAft>
              <a:buClrTx/>
              <a:buSzTx/>
              <a:buFontTx/>
              <a:buChar char="-"/>
              <a:tabLst/>
            </a:pPr>
            <a:r>
              <a:rPr lang="es-MX" altLang="es-MX" dirty="0">
                <a:latin typeface="Arial" panose="020B0604020202020204" pitchFamily="34" charset="0"/>
              </a:rPr>
              <a:t>Principio de pérdida de la identidad cultural</a:t>
            </a:r>
          </a:p>
          <a:p>
            <a:pPr marR="0" lvl="0" algn="l" defTabSz="914400" rtl="0" eaLnBrk="0" fontAlgn="base" latinLnBrk="0" hangingPunct="0">
              <a:lnSpc>
                <a:spcPct val="100000"/>
              </a:lnSpc>
              <a:spcBef>
                <a:spcPct val="0"/>
              </a:spcBef>
              <a:spcAft>
                <a:spcPct val="0"/>
              </a:spcAft>
              <a:buClrTx/>
              <a:buSzTx/>
              <a:tabLst/>
            </a:pPr>
            <a:br>
              <a:rPr kumimoji="0" lang="es-MX" altLang="es-MX" sz="1800" b="0" i="0" u="none" strike="noStrike" cap="none" normalizeH="0" baseline="0" dirty="0">
                <a:ln>
                  <a:noFill/>
                </a:ln>
                <a:solidFill>
                  <a:schemeClr val="tx1"/>
                </a:solidFill>
                <a:effectLst/>
                <a:latin typeface="Arial" panose="020B0604020202020204" pitchFamily="34" charset="0"/>
              </a:rPr>
            </a:br>
            <a:r>
              <a:rPr kumimoji="0" lang="es-MX" altLang="es-MX" sz="1800" b="0" i="0" u="none" strike="noStrike" cap="none" normalizeH="0" baseline="0" dirty="0">
                <a:ln>
                  <a:noFill/>
                </a:ln>
                <a:solidFill>
                  <a:schemeClr val="tx1"/>
                </a:solidFill>
                <a:effectLst/>
                <a:latin typeface="Arial" panose="020B0604020202020204" pitchFamily="34" charset="0"/>
              </a:rPr>
              <a:t>⚠️ Vulnerabilidad frente a crisis globales (ej. COVID-19, crisis financieras).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800" b="0" i="0" u="none" strike="noStrike" cap="none" normalizeH="0" baseline="0" dirty="0">
              <a:ln>
                <a:noFill/>
              </a:ln>
              <a:solidFill>
                <a:schemeClr val="tx1"/>
              </a:solidFill>
              <a:effectLst/>
              <a:latin typeface="Arial" panose="020B0604020202020204" pitchFamily="34" charset="0"/>
            </a:endParaRPr>
          </a:p>
          <a:p>
            <a:pPr marL="342900" lvl="0" indent="-342900" algn="just" rtl="0">
              <a:lnSpc>
                <a:spcPct val="90000"/>
              </a:lnSpc>
              <a:spcBef>
                <a:spcPts val="1000"/>
              </a:spcBef>
              <a:spcAft>
                <a:spcPts val="0"/>
              </a:spcAft>
              <a:buSzPts val="2240"/>
              <a:buFont typeface="Noto Sans Symbols"/>
              <a:buNone/>
            </a:pPr>
            <a:r>
              <a:rPr lang="es-ES" sz="1800" dirty="0">
                <a:latin typeface="Bookman Old Style"/>
                <a:sym typeface="Bookman Old Style"/>
              </a:rPr>
              <a:t>Otros:</a:t>
            </a:r>
          </a:p>
          <a:p>
            <a:pPr marL="342900" lvl="0" indent="-342900" algn="just" rtl="0">
              <a:lnSpc>
                <a:spcPct val="90000"/>
              </a:lnSpc>
              <a:spcBef>
                <a:spcPts val="1000"/>
              </a:spcBef>
              <a:spcAft>
                <a:spcPts val="0"/>
              </a:spcAft>
              <a:buSzPts val="2240"/>
              <a:buFont typeface="Noto Sans Symbols"/>
              <a:buNone/>
            </a:pPr>
            <a:r>
              <a:rPr lang="es-ES" sz="1800" dirty="0">
                <a:latin typeface="Bookman Old Style"/>
                <a:sym typeface="Bookman Old Style"/>
              </a:rPr>
              <a:t>Cambio Climático?</a:t>
            </a:r>
          </a:p>
          <a:p>
            <a:pPr marL="342900" lvl="0" indent="-342900" algn="just" rtl="0">
              <a:lnSpc>
                <a:spcPct val="90000"/>
              </a:lnSpc>
              <a:spcBef>
                <a:spcPts val="1000"/>
              </a:spcBef>
              <a:spcAft>
                <a:spcPts val="0"/>
              </a:spcAft>
              <a:buSzPts val="2240"/>
              <a:buFont typeface="Noto Sans Symbols"/>
              <a:buNone/>
            </a:pPr>
            <a:r>
              <a:rPr lang="es-ES" sz="1800" dirty="0">
                <a:latin typeface="Bookman Old Style"/>
                <a:sym typeface="Bookman Old Style"/>
              </a:rPr>
              <a:t>Precarización laboral?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800" b="0" i="0" u="none" strike="noStrike" cap="none" normalizeH="0" baseline="0" dirty="0">
              <a:ln>
                <a:noFill/>
              </a:ln>
              <a:solidFill>
                <a:schemeClr val="tx1"/>
              </a:solidFill>
              <a:effectLst/>
              <a:latin typeface="Arial" panose="020B0604020202020204" pitchFamily="34" charset="0"/>
            </a:endParaRPr>
          </a:p>
          <a:p>
            <a:pPr marL="342900" lvl="0" indent="-342900" algn="just" rtl="0">
              <a:lnSpc>
                <a:spcPct val="80000"/>
              </a:lnSpc>
              <a:spcBef>
                <a:spcPts val="1000"/>
              </a:spcBef>
              <a:spcAft>
                <a:spcPts val="0"/>
              </a:spcAft>
              <a:buSzPts val="1920"/>
              <a:buFont typeface="Noto Sans Symbols"/>
              <a:buNone/>
            </a:pPr>
            <a:endParaRPr lang="es-MX" sz="1800" dirty="0">
              <a:latin typeface="Bookman Old Style"/>
              <a:ea typeface="Bookman Old Style"/>
              <a:cs typeface="Bookman Old Style"/>
              <a:sym typeface="Bookman Old Style"/>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800" b="0" i="0" u="none" strike="noStrike" cap="none" normalizeH="0" baseline="0" dirty="0">
                <a:ln>
                  <a:noFill/>
                </a:ln>
                <a:solidFill>
                  <a:schemeClr val="tx1"/>
                </a:solidFill>
                <a:effectLst/>
                <a:latin typeface="Arial" panose="020B0604020202020204" pitchFamily="34" charset="0"/>
              </a:rPr>
              <a:t>"La globalización no es un destino, es una herramienta. Depende de nosotros que sirva para construir un mundo más justo y conectado."</a:t>
            </a:r>
          </a:p>
        </p:txBody>
      </p:sp>
    </p:spTree>
    <p:extLst>
      <p:ext uri="{BB962C8B-B14F-4D97-AF65-F5344CB8AC3E}">
        <p14:creationId xmlns:p14="http://schemas.microsoft.com/office/powerpoint/2010/main" val="33221751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01AF68-AB86-2E37-A323-F4C0796D089B}"/>
              </a:ext>
            </a:extLst>
          </p:cNvPr>
          <p:cNvSpPr>
            <a:spLocks noGrp="1"/>
          </p:cNvSpPr>
          <p:nvPr>
            <p:ph type="title"/>
          </p:nvPr>
        </p:nvSpPr>
        <p:spPr/>
        <p:txBody>
          <a:bodyPr>
            <a:normAutofit fontScale="90000"/>
          </a:bodyPr>
          <a:lstStyle/>
          <a:p>
            <a:r>
              <a:rPr lang="es-MX" b="1" dirty="0"/>
              <a:t>¿Por qué surgen los procesos de integración?</a:t>
            </a:r>
            <a:br>
              <a:rPr lang="es-MX" b="1" dirty="0"/>
            </a:br>
            <a:endParaRPr lang="es-MX" dirty="0"/>
          </a:p>
        </p:txBody>
      </p:sp>
      <p:sp>
        <p:nvSpPr>
          <p:cNvPr id="3" name="Marcador de contenido 2">
            <a:extLst>
              <a:ext uri="{FF2B5EF4-FFF2-40B4-BE49-F238E27FC236}">
                <a16:creationId xmlns:a16="http://schemas.microsoft.com/office/drawing/2014/main" id="{A77D039B-D8B7-8ED2-A91C-B026E73D7D3C}"/>
              </a:ext>
            </a:extLst>
          </p:cNvPr>
          <p:cNvSpPr>
            <a:spLocks noGrp="1"/>
          </p:cNvSpPr>
          <p:nvPr>
            <p:ph idx="1"/>
          </p:nvPr>
        </p:nvSpPr>
        <p:spPr/>
        <p:txBody>
          <a:bodyPr/>
          <a:lstStyle/>
          <a:p>
            <a:pPr>
              <a:buNone/>
            </a:pPr>
            <a:r>
              <a:rPr lang="es-MX" b="1" dirty="0"/>
              <a:t>1. Defensa frente a la asimetría del sistema global</a:t>
            </a:r>
          </a:p>
          <a:p>
            <a:pPr>
              <a:buFont typeface="Arial" panose="020B0604020202020204" pitchFamily="34" charset="0"/>
              <a:buChar char="•"/>
            </a:pPr>
            <a:r>
              <a:rPr lang="es-MX" dirty="0"/>
              <a:t>La globalización ha favorecido principalmente a los países más industrializados y a grandes corporaciones, generando </a:t>
            </a:r>
            <a:r>
              <a:rPr lang="es-MX" b="1" dirty="0"/>
              <a:t>asimetrías estructurales</a:t>
            </a:r>
            <a:r>
              <a:rPr lang="es-MX" dirty="0"/>
              <a:t> en comercio, finanzas y tecnología.</a:t>
            </a:r>
          </a:p>
          <a:p>
            <a:pPr>
              <a:buFont typeface="Arial" panose="020B0604020202020204" pitchFamily="34" charset="0"/>
              <a:buChar char="•"/>
            </a:pPr>
            <a:r>
              <a:rPr lang="es-MX" dirty="0"/>
              <a:t>Los países en desarrollo y economías pequeñas buscan </a:t>
            </a:r>
            <a:r>
              <a:rPr lang="es-MX" b="1" dirty="0"/>
              <a:t>actuar colectivamente</a:t>
            </a:r>
            <a:r>
              <a:rPr lang="es-MX" dirty="0"/>
              <a:t> para negociar mejores condiciones frente a actores dominantes.</a:t>
            </a:r>
          </a:p>
          <a:p>
            <a:pPr marL="0" indent="0">
              <a:buNone/>
            </a:pPr>
            <a:endParaRPr lang="es-MX" dirty="0"/>
          </a:p>
          <a:p>
            <a:pPr marL="0" indent="0">
              <a:buNone/>
            </a:pPr>
            <a:r>
              <a:rPr lang="es-MX" dirty="0"/>
              <a:t>🔎 </a:t>
            </a:r>
            <a:r>
              <a:rPr lang="es-MX" i="1" dirty="0"/>
              <a:t>Ejemplo:</a:t>
            </a:r>
            <a:r>
              <a:rPr lang="es-MX" dirty="0"/>
              <a:t> MERCOSUR, ALADI y la CAN nacen como intentos latinoamericanos de fortalecer mercados internos, negociar en bloque y proteger sectores estratégicos frente a la competencia internacional.</a:t>
            </a:r>
          </a:p>
          <a:p>
            <a:pPr marL="0" indent="0">
              <a:buNone/>
            </a:pPr>
            <a:endParaRPr lang="es-MX" dirty="0"/>
          </a:p>
        </p:txBody>
      </p:sp>
    </p:spTree>
    <p:extLst>
      <p:ext uri="{BB962C8B-B14F-4D97-AF65-F5344CB8AC3E}">
        <p14:creationId xmlns:p14="http://schemas.microsoft.com/office/powerpoint/2010/main" val="687887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C1DAC6-922A-49CA-C341-9D1A5B64CAB9}"/>
              </a:ext>
            </a:extLst>
          </p:cNvPr>
          <p:cNvSpPr>
            <a:spLocks noGrp="1"/>
          </p:cNvSpPr>
          <p:nvPr>
            <p:ph type="title"/>
          </p:nvPr>
        </p:nvSpPr>
        <p:spPr/>
        <p:txBody>
          <a:bodyPr>
            <a:normAutofit/>
          </a:bodyPr>
          <a:lstStyle/>
          <a:p>
            <a:r>
              <a:rPr kumimoji="0" lang="es-MX" altLang="es-MX" sz="4000" b="1" i="0" u="none" strike="noStrike" cap="none" normalizeH="0" baseline="0" dirty="0">
                <a:ln>
                  <a:noFill/>
                </a:ln>
                <a:solidFill>
                  <a:schemeClr val="tx1"/>
                </a:solidFill>
                <a:effectLst/>
                <a:latin typeface="Arial" panose="020B0604020202020204" pitchFamily="34" charset="0"/>
              </a:rPr>
              <a:t>COMPETENCIAS A DESARROLLAR</a:t>
            </a:r>
            <a:endParaRPr lang="es-MX" sz="19900" dirty="0"/>
          </a:p>
        </p:txBody>
      </p:sp>
      <p:graphicFrame>
        <p:nvGraphicFramePr>
          <p:cNvPr id="4" name="Marcador de contenido 3">
            <a:extLst>
              <a:ext uri="{FF2B5EF4-FFF2-40B4-BE49-F238E27FC236}">
                <a16:creationId xmlns:a16="http://schemas.microsoft.com/office/drawing/2014/main" id="{F530B47C-846A-BFE2-220B-1CBB69E9D8D0}"/>
              </a:ext>
            </a:extLst>
          </p:cNvPr>
          <p:cNvGraphicFramePr>
            <a:graphicFrameLocks noGrp="1"/>
          </p:cNvGraphicFramePr>
          <p:nvPr>
            <p:ph idx="1"/>
          </p:nvPr>
        </p:nvGraphicFramePr>
        <p:xfrm>
          <a:off x="829479" y="2160588"/>
          <a:ext cx="8293080" cy="3881438"/>
        </p:xfrm>
        <a:graphic>
          <a:graphicData uri="http://schemas.openxmlformats.org/drawingml/2006/table">
            <a:tbl>
              <a:tblPr/>
              <a:tblGrid>
                <a:gridCol w="4146540">
                  <a:extLst>
                    <a:ext uri="{9D8B030D-6E8A-4147-A177-3AD203B41FA5}">
                      <a16:colId xmlns:a16="http://schemas.microsoft.com/office/drawing/2014/main" val="3370099250"/>
                    </a:ext>
                  </a:extLst>
                </a:gridCol>
                <a:gridCol w="4146540">
                  <a:extLst>
                    <a:ext uri="{9D8B030D-6E8A-4147-A177-3AD203B41FA5}">
                      <a16:colId xmlns:a16="http://schemas.microsoft.com/office/drawing/2014/main" val="1798693084"/>
                    </a:ext>
                  </a:extLst>
                </a:gridCol>
              </a:tblGrid>
              <a:tr h="352858">
                <a:tc>
                  <a:txBody>
                    <a:bodyPr/>
                    <a:lstStyle/>
                    <a:p>
                      <a:r>
                        <a:rPr lang="es-MX" sz="1700"/>
                        <a:t>Tipo de competencia</a:t>
                      </a:r>
                    </a:p>
                  </a:txBody>
                  <a:tcPr marL="88214" marR="88214" marT="44107" marB="44107" anchor="ctr">
                    <a:lnL>
                      <a:noFill/>
                    </a:lnL>
                    <a:lnR>
                      <a:noFill/>
                    </a:lnR>
                    <a:lnT>
                      <a:noFill/>
                    </a:lnT>
                    <a:lnB>
                      <a:noFill/>
                    </a:lnB>
                    <a:noFill/>
                  </a:tcPr>
                </a:tc>
                <a:tc>
                  <a:txBody>
                    <a:bodyPr/>
                    <a:lstStyle/>
                    <a:p>
                      <a:r>
                        <a:rPr lang="es-MX" sz="1700"/>
                        <a:t>Competencia específica</a:t>
                      </a:r>
                    </a:p>
                  </a:txBody>
                  <a:tcPr marL="88214" marR="88214" marT="44107" marB="44107" anchor="ctr">
                    <a:lnL>
                      <a:noFill/>
                    </a:lnL>
                    <a:lnR>
                      <a:noFill/>
                    </a:lnR>
                    <a:lnT>
                      <a:noFill/>
                    </a:lnT>
                    <a:lnB>
                      <a:noFill/>
                    </a:lnB>
                    <a:noFill/>
                  </a:tcPr>
                </a:tc>
                <a:extLst>
                  <a:ext uri="{0D108BD9-81ED-4DB2-BD59-A6C34878D82A}">
                    <a16:rowId xmlns:a16="http://schemas.microsoft.com/office/drawing/2014/main" val="3933684678"/>
                  </a:ext>
                </a:extLst>
              </a:tr>
              <a:tr h="882145">
                <a:tc>
                  <a:txBody>
                    <a:bodyPr/>
                    <a:lstStyle/>
                    <a:p>
                      <a:r>
                        <a:rPr lang="es-MX" sz="1700"/>
                        <a:t>Conceptual</a:t>
                      </a:r>
                    </a:p>
                  </a:txBody>
                  <a:tcPr marL="88214" marR="88214" marT="44107" marB="44107" anchor="ctr">
                    <a:lnL>
                      <a:noFill/>
                    </a:lnL>
                    <a:lnR>
                      <a:noFill/>
                    </a:lnR>
                    <a:lnT>
                      <a:noFill/>
                    </a:lnT>
                    <a:lnB>
                      <a:noFill/>
                    </a:lnB>
                    <a:noFill/>
                  </a:tcPr>
                </a:tc>
                <a:tc>
                  <a:txBody>
                    <a:bodyPr/>
                    <a:lstStyle/>
                    <a:p>
                      <a:r>
                        <a:rPr lang="es-MX" sz="1700"/>
                        <a:t>Domina los conceptos clave sobre supranacionalidad, derecho originario y derivado, y mecanismos de integración.</a:t>
                      </a:r>
                    </a:p>
                  </a:txBody>
                  <a:tcPr marL="88214" marR="88214" marT="44107" marB="44107" anchor="ctr">
                    <a:lnL>
                      <a:noFill/>
                    </a:lnL>
                    <a:lnR>
                      <a:noFill/>
                    </a:lnR>
                    <a:lnT>
                      <a:noFill/>
                    </a:lnT>
                    <a:lnB>
                      <a:noFill/>
                    </a:lnB>
                    <a:noFill/>
                  </a:tcPr>
                </a:tc>
                <a:extLst>
                  <a:ext uri="{0D108BD9-81ED-4DB2-BD59-A6C34878D82A}">
                    <a16:rowId xmlns:a16="http://schemas.microsoft.com/office/drawing/2014/main" val="2998954344"/>
                  </a:ext>
                </a:extLst>
              </a:tr>
              <a:tr h="882145">
                <a:tc>
                  <a:txBody>
                    <a:bodyPr/>
                    <a:lstStyle/>
                    <a:p>
                      <a:r>
                        <a:rPr lang="es-MX" sz="1700"/>
                        <a:t>Analítica</a:t>
                      </a:r>
                    </a:p>
                  </a:txBody>
                  <a:tcPr marL="88214" marR="88214" marT="44107" marB="44107" anchor="ctr">
                    <a:lnL>
                      <a:noFill/>
                    </a:lnL>
                    <a:lnR>
                      <a:noFill/>
                    </a:lnR>
                    <a:lnT>
                      <a:noFill/>
                    </a:lnT>
                    <a:lnB>
                      <a:noFill/>
                    </a:lnB>
                    <a:noFill/>
                  </a:tcPr>
                </a:tc>
                <a:tc>
                  <a:txBody>
                    <a:bodyPr/>
                    <a:lstStyle/>
                    <a:p>
                      <a:r>
                        <a:rPr lang="es-MX" sz="1700"/>
                        <a:t>Evalúa críticamente la interacción entre ordenamientos jurídicos nacionales y comunitarios.</a:t>
                      </a:r>
                    </a:p>
                  </a:txBody>
                  <a:tcPr marL="88214" marR="88214" marT="44107" marB="44107" anchor="ctr">
                    <a:lnL>
                      <a:noFill/>
                    </a:lnL>
                    <a:lnR>
                      <a:noFill/>
                    </a:lnR>
                    <a:lnT>
                      <a:noFill/>
                    </a:lnT>
                    <a:lnB>
                      <a:noFill/>
                    </a:lnB>
                    <a:noFill/>
                  </a:tcPr>
                </a:tc>
                <a:extLst>
                  <a:ext uri="{0D108BD9-81ED-4DB2-BD59-A6C34878D82A}">
                    <a16:rowId xmlns:a16="http://schemas.microsoft.com/office/drawing/2014/main" val="2176307931"/>
                  </a:ext>
                </a:extLst>
              </a:tr>
              <a:tr h="882145">
                <a:tc>
                  <a:txBody>
                    <a:bodyPr/>
                    <a:lstStyle/>
                    <a:p>
                      <a:r>
                        <a:rPr lang="es-MX" sz="1700"/>
                        <a:t>Práctica</a:t>
                      </a:r>
                    </a:p>
                  </a:txBody>
                  <a:tcPr marL="88214" marR="88214" marT="44107" marB="44107" anchor="ctr">
                    <a:lnL>
                      <a:noFill/>
                    </a:lnL>
                    <a:lnR>
                      <a:noFill/>
                    </a:lnR>
                    <a:lnT>
                      <a:noFill/>
                    </a:lnT>
                    <a:lnB>
                      <a:noFill/>
                    </a:lnB>
                    <a:noFill/>
                  </a:tcPr>
                </a:tc>
                <a:tc>
                  <a:txBody>
                    <a:bodyPr/>
                    <a:lstStyle/>
                    <a:p>
                      <a:r>
                        <a:rPr lang="es-MX" sz="1700"/>
                        <a:t>Aplica mecanismos como la interpretación prejudicial o la acción de incumplimiento a casos concretos.</a:t>
                      </a:r>
                    </a:p>
                  </a:txBody>
                  <a:tcPr marL="88214" marR="88214" marT="44107" marB="44107" anchor="ctr">
                    <a:lnL>
                      <a:noFill/>
                    </a:lnL>
                    <a:lnR>
                      <a:noFill/>
                    </a:lnR>
                    <a:lnT>
                      <a:noFill/>
                    </a:lnT>
                    <a:lnB>
                      <a:noFill/>
                    </a:lnB>
                    <a:noFill/>
                  </a:tcPr>
                </a:tc>
                <a:extLst>
                  <a:ext uri="{0D108BD9-81ED-4DB2-BD59-A6C34878D82A}">
                    <a16:rowId xmlns:a16="http://schemas.microsoft.com/office/drawing/2014/main" val="1256680458"/>
                  </a:ext>
                </a:extLst>
              </a:tr>
              <a:tr h="882145">
                <a:tc>
                  <a:txBody>
                    <a:bodyPr/>
                    <a:lstStyle/>
                    <a:p>
                      <a:r>
                        <a:rPr lang="es-MX" sz="1700"/>
                        <a:t>Sistémica</a:t>
                      </a:r>
                    </a:p>
                  </a:txBody>
                  <a:tcPr marL="88214" marR="88214" marT="44107" marB="44107" anchor="ctr">
                    <a:lnL>
                      <a:noFill/>
                    </a:lnL>
                    <a:lnR>
                      <a:noFill/>
                    </a:lnR>
                    <a:lnT>
                      <a:noFill/>
                    </a:lnT>
                    <a:lnB>
                      <a:noFill/>
                    </a:lnB>
                    <a:noFill/>
                  </a:tcPr>
                </a:tc>
                <a:tc>
                  <a:txBody>
                    <a:bodyPr/>
                    <a:lstStyle/>
                    <a:p>
                      <a:r>
                        <a:rPr lang="es-MX" sz="1700" dirty="0"/>
                        <a:t>Comprende la arquitectura institucional del SAI y su interrelación con los Estados y ciudadanos.</a:t>
                      </a:r>
                    </a:p>
                  </a:txBody>
                  <a:tcPr marL="88214" marR="88214" marT="44107" marB="44107" anchor="ctr">
                    <a:lnL>
                      <a:noFill/>
                    </a:lnL>
                    <a:lnR>
                      <a:noFill/>
                    </a:lnR>
                    <a:lnT>
                      <a:noFill/>
                    </a:lnT>
                    <a:lnB>
                      <a:noFill/>
                    </a:lnB>
                    <a:noFill/>
                  </a:tcPr>
                </a:tc>
                <a:extLst>
                  <a:ext uri="{0D108BD9-81ED-4DB2-BD59-A6C34878D82A}">
                    <a16:rowId xmlns:a16="http://schemas.microsoft.com/office/drawing/2014/main" val="3781991332"/>
                  </a:ext>
                </a:extLst>
              </a:tr>
            </a:tbl>
          </a:graphicData>
        </a:graphic>
      </p:graphicFrame>
    </p:spTree>
    <p:extLst>
      <p:ext uri="{BB962C8B-B14F-4D97-AF65-F5344CB8AC3E}">
        <p14:creationId xmlns:p14="http://schemas.microsoft.com/office/powerpoint/2010/main" val="14079857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CA25041-EDF7-916F-7979-8A03D6F11BEC}"/>
              </a:ext>
            </a:extLst>
          </p:cNvPr>
          <p:cNvSpPr>
            <a:spLocks noGrp="1"/>
          </p:cNvSpPr>
          <p:nvPr>
            <p:ph type="title"/>
          </p:nvPr>
        </p:nvSpPr>
        <p:spPr/>
        <p:txBody>
          <a:bodyPr>
            <a:normAutofit fontScale="90000"/>
          </a:bodyPr>
          <a:lstStyle/>
          <a:p>
            <a:r>
              <a:rPr lang="es-MX" b="1" dirty="0"/>
              <a:t>2. Necesidad de escala y cooperación para competir</a:t>
            </a:r>
            <a:br>
              <a:rPr lang="es-MX" b="1" dirty="0"/>
            </a:br>
            <a:endParaRPr lang="es-MX" dirty="0"/>
          </a:p>
        </p:txBody>
      </p:sp>
      <p:sp>
        <p:nvSpPr>
          <p:cNvPr id="3" name="Marcador de contenido 2">
            <a:extLst>
              <a:ext uri="{FF2B5EF4-FFF2-40B4-BE49-F238E27FC236}">
                <a16:creationId xmlns:a16="http://schemas.microsoft.com/office/drawing/2014/main" id="{895DE9C8-7DDA-0301-18A0-E357F54CDF51}"/>
              </a:ext>
            </a:extLst>
          </p:cNvPr>
          <p:cNvSpPr>
            <a:spLocks noGrp="1"/>
          </p:cNvSpPr>
          <p:nvPr>
            <p:ph idx="1"/>
          </p:nvPr>
        </p:nvSpPr>
        <p:spPr/>
        <p:txBody>
          <a:bodyPr/>
          <a:lstStyle/>
          <a:p>
            <a:pPr>
              <a:buFont typeface="Arial" panose="020B0604020202020204" pitchFamily="34" charset="0"/>
              <a:buChar char="•"/>
            </a:pPr>
            <a:r>
              <a:rPr lang="es-MX" dirty="0"/>
              <a:t>En un mercado globalizado, </a:t>
            </a:r>
            <a:r>
              <a:rPr lang="es-MX" b="1" dirty="0"/>
              <a:t>ningún país pequeño o mediano puede competir eficazmente solo</a:t>
            </a:r>
            <a:r>
              <a:rPr lang="es-MX" dirty="0"/>
              <a:t> en sectores como manufactura, tecnología o infraestructura.</a:t>
            </a:r>
          </a:p>
          <a:p>
            <a:pPr>
              <a:buFont typeface="Arial" panose="020B0604020202020204" pitchFamily="34" charset="0"/>
              <a:buChar char="•"/>
            </a:pPr>
            <a:r>
              <a:rPr lang="es-MX" dirty="0"/>
              <a:t>La integración permite lograr </a:t>
            </a:r>
            <a:r>
              <a:rPr lang="es-MX" b="1" dirty="0"/>
              <a:t>economías de escala, cadenas productivas regionales y especialización complementaria</a:t>
            </a:r>
            <a:r>
              <a:rPr lang="es-MX" dirty="0"/>
              <a:t>.</a:t>
            </a:r>
          </a:p>
          <a:p>
            <a:pPr marL="0" indent="0">
              <a:buNone/>
            </a:pPr>
            <a:endParaRPr lang="es-MX" dirty="0"/>
          </a:p>
          <a:p>
            <a:pPr marL="0" indent="0">
              <a:buNone/>
            </a:pPr>
            <a:r>
              <a:rPr lang="es-MX" dirty="0"/>
              <a:t>🔎 </a:t>
            </a:r>
            <a:r>
              <a:rPr lang="es-MX" i="1" dirty="0"/>
              <a:t>Ejemplo:</a:t>
            </a:r>
            <a:r>
              <a:rPr lang="es-MX" dirty="0"/>
              <a:t> La Unión Europea surgió del deseo de reconstrucción posguerra, pero también de crear un </a:t>
            </a:r>
            <a:r>
              <a:rPr lang="es-MX" b="1" dirty="0"/>
              <a:t>mercado común europeo</a:t>
            </a:r>
            <a:r>
              <a:rPr lang="es-MX" dirty="0"/>
              <a:t> frente al poder económico de EE.UU. y Japón.</a:t>
            </a:r>
          </a:p>
          <a:p>
            <a:endParaRPr lang="es-MX" dirty="0"/>
          </a:p>
        </p:txBody>
      </p:sp>
    </p:spTree>
    <p:extLst>
      <p:ext uri="{BB962C8B-B14F-4D97-AF65-F5344CB8AC3E}">
        <p14:creationId xmlns:p14="http://schemas.microsoft.com/office/powerpoint/2010/main" val="26527938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79D97A-B226-343E-2EF6-EE22EB9E1AA2}"/>
              </a:ext>
            </a:extLst>
          </p:cNvPr>
          <p:cNvSpPr>
            <a:spLocks noGrp="1"/>
          </p:cNvSpPr>
          <p:nvPr>
            <p:ph type="title"/>
          </p:nvPr>
        </p:nvSpPr>
        <p:spPr/>
        <p:txBody>
          <a:bodyPr>
            <a:normAutofit fontScale="90000"/>
          </a:bodyPr>
          <a:lstStyle/>
          <a:p>
            <a:r>
              <a:rPr lang="es-MX" b="1" dirty="0"/>
              <a:t>3. Respuestas regionales a desafíos transnacionales</a:t>
            </a:r>
            <a:br>
              <a:rPr lang="es-MX" b="1" dirty="0"/>
            </a:br>
            <a:endParaRPr lang="es-MX" dirty="0"/>
          </a:p>
        </p:txBody>
      </p:sp>
      <p:sp>
        <p:nvSpPr>
          <p:cNvPr id="3" name="Marcador de contenido 2">
            <a:extLst>
              <a:ext uri="{FF2B5EF4-FFF2-40B4-BE49-F238E27FC236}">
                <a16:creationId xmlns:a16="http://schemas.microsoft.com/office/drawing/2014/main" id="{A2D1536B-B06E-3A1E-1047-947C5EF551C3}"/>
              </a:ext>
            </a:extLst>
          </p:cNvPr>
          <p:cNvSpPr>
            <a:spLocks noGrp="1"/>
          </p:cNvSpPr>
          <p:nvPr>
            <p:ph idx="1"/>
          </p:nvPr>
        </p:nvSpPr>
        <p:spPr/>
        <p:txBody>
          <a:bodyPr/>
          <a:lstStyle/>
          <a:p>
            <a:pPr>
              <a:buFont typeface="Arial" panose="020B0604020202020204" pitchFamily="34" charset="0"/>
              <a:buChar char="•"/>
            </a:pPr>
            <a:r>
              <a:rPr lang="es-MX" dirty="0"/>
              <a:t>Problemas como el cambio climático, las migraciones, las pandemias y el crimen organizado </a:t>
            </a:r>
            <a:r>
              <a:rPr lang="es-MX" b="1" dirty="0"/>
              <a:t>trascienden fronteras nacionales</a:t>
            </a:r>
            <a:r>
              <a:rPr lang="es-MX" dirty="0"/>
              <a:t>.</a:t>
            </a:r>
          </a:p>
          <a:p>
            <a:pPr>
              <a:buFont typeface="Arial" panose="020B0604020202020204" pitchFamily="34" charset="0"/>
              <a:buChar char="•"/>
            </a:pPr>
            <a:r>
              <a:rPr lang="es-MX" dirty="0"/>
              <a:t>Solo una </a:t>
            </a:r>
            <a:r>
              <a:rPr lang="es-MX" b="1" dirty="0"/>
              <a:t>gestión cooperativa supranacional o regional</a:t>
            </a:r>
            <a:r>
              <a:rPr lang="es-MX" dirty="0"/>
              <a:t> puede abordarlos eficazmente.</a:t>
            </a:r>
          </a:p>
          <a:p>
            <a:pPr marL="0" indent="0">
              <a:buNone/>
            </a:pPr>
            <a:endParaRPr lang="es-MX" dirty="0"/>
          </a:p>
          <a:p>
            <a:pPr marL="0" indent="0">
              <a:buNone/>
            </a:pPr>
            <a:r>
              <a:rPr lang="es-MX" dirty="0"/>
              <a:t>🔎 </a:t>
            </a:r>
            <a:r>
              <a:rPr lang="es-MX" i="1" dirty="0"/>
              <a:t>Ejemplo:</a:t>
            </a:r>
            <a:r>
              <a:rPr lang="es-MX" dirty="0"/>
              <a:t> El Acuerdo de Schengen y la Agencia Europea de Fronteras (</a:t>
            </a:r>
            <a:r>
              <a:rPr lang="es-MX" dirty="0" err="1"/>
              <a:t>Frontex</a:t>
            </a:r>
            <a:r>
              <a:rPr lang="es-MX" dirty="0"/>
              <a:t>) permiten una política común de libre circulación y seguridad fronteriza en la UE.</a:t>
            </a:r>
          </a:p>
          <a:p>
            <a:endParaRPr lang="es-MX" dirty="0"/>
          </a:p>
        </p:txBody>
      </p:sp>
    </p:spTree>
    <p:extLst>
      <p:ext uri="{BB962C8B-B14F-4D97-AF65-F5344CB8AC3E}">
        <p14:creationId xmlns:p14="http://schemas.microsoft.com/office/powerpoint/2010/main" val="28162688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INTEGRACIÓN: CONCEPTO Y ANTECEDENTES</a:t>
            </a:r>
          </a:p>
        </p:txBody>
      </p:sp>
      <p:sp>
        <p:nvSpPr>
          <p:cNvPr id="3" name="Content Placeholder 2"/>
          <p:cNvSpPr>
            <a:spLocks noGrp="1"/>
          </p:cNvSpPr>
          <p:nvPr>
            <p:ph idx="1"/>
          </p:nvPr>
        </p:nvSpPr>
        <p:spPr/>
        <p:txBody>
          <a:bodyPr>
            <a:normAutofit/>
          </a:bodyPr>
          <a:lstStyle/>
          <a:p>
            <a:r>
              <a:rPr sz="3200" dirty="0"/>
              <a:t>La </a:t>
            </a:r>
            <a:r>
              <a:rPr sz="3200" dirty="0" err="1"/>
              <a:t>integración</a:t>
            </a:r>
            <a:r>
              <a:rPr sz="3200" dirty="0"/>
              <a:t> es </a:t>
            </a:r>
            <a:r>
              <a:rPr sz="3200" dirty="0" err="1"/>
              <a:t>una</a:t>
            </a:r>
            <a:r>
              <a:rPr sz="3200" dirty="0"/>
              <a:t> </a:t>
            </a:r>
            <a:r>
              <a:rPr sz="3200" dirty="0" err="1"/>
              <a:t>estrategia</a:t>
            </a:r>
            <a:r>
              <a:rPr sz="3200" dirty="0"/>
              <a:t> de </a:t>
            </a:r>
            <a:r>
              <a:rPr sz="3200" dirty="0" err="1"/>
              <a:t>cooperación</a:t>
            </a:r>
            <a:r>
              <a:rPr sz="3200" dirty="0"/>
              <a:t> entre </a:t>
            </a:r>
            <a:r>
              <a:rPr sz="3200" dirty="0" err="1"/>
              <a:t>Estados</a:t>
            </a:r>
            <a:r>
              <a:rPr sz="3200" dirty="0"/>
              <a:t> que </a:t>
            </a:r>
            <a:r>
              <a:rPr sz="3200" dirty="0" err="1"/>
              <a:t>busca</a:t>
            </a:r>
            <a:r>
              <a:rPr sz="3200" dirty="0"/>
              <a:t> </a:t>
            </a:r>
            <a:r>
              <a:rPr sz="3200" dirty="0" err="1"/>
              <a:t>generar</a:t>
            </a:r>
            <a:r>
              <a:rPr sz="3200" dirty="0"/>
              <a:t> </a:t>
            </a:r>
            <a:r>
              <a:rPr sz="3200" dirty="0" err="1"/>
              <a:t>beneficios</a:t>
            </a:r>
            <a:r>
              <a:rPr sz="3200" dirty="0"/>
              <a:t> </a:t>
            </a:r>
            <a:r>
              <a:rPr sz="3200" dirty="0" err="1"/>
              <a:t>comunes</a:t>
            </a:r>
            <a:r>
              <a:rPr sz="3200" dirty="0"/>
              <a:t> a </a:t>
            </a:r>
            <a:r>
              <a:rPr sz="3200" dirty="0" err="1"/>
              <a:t>través</a:t>
            </a:r>
            <a:r>
              <a:rPr sz="3200" dirty="0"/>
              <a:t> de la </a:t>
            </a:r>
            <a:r>
              <a:rPr sz="3200" dirty="0" err="1"/>
              <a:t>coordinación</a:t>
            </a:r>
            <a:r>
              <a:rPr sz="3200" dirty="0"/>
              <a:t> de </a:t>
            </a:r>
            <a:r>
              <a:rPr sz="3200" dirty="0" err="1"/>
              <a:t>políticas</a:t>
            </a:r>
            <a:r>
              <a:rPr sz="3200" dirty="0"/>
              <a:t>, la </a:t>
            </a:r>
            <a:r>
              <a:rPr sz="3200" dirty="0" err="1"/>
              <a:t>reducción</a:t>
            </a:r>
            <a:r>
              <a:rPr sz="3200" dirty="0"/>
              <a:t> de barreras y, </a:t>
            </a:r>
            <a:r>
              <a:rPr sz="3200" dirty="0" err="1"/>
              <a:t>en</a:t>
            </a:r>
            <a:r>
              <a:rPr sz="3200" dirty="0"/>
              <a:t> </a:t>
            </a:r>
            <a:r>
              <a:rPr sz="3200" dirty="0" err="1"/>
              <a:t>muchos</a:t>
            </a:r>
            <a:r>
              <a:rPr sz="3200" dirty="0"/>
              <a:t> </a:t>
            </a:r>
            <a:r>
              <a:rPr sz="3200" dirty="0" err="1"/>
              <a:t>casos</a:t>
            </a:r>
            <a:r>
              <a:rPr sz="3200" dirty="0"/>
              <a:t>, la </a:t>
            </a:r>
            <a:r>
              <a:rPr sz="3200" dirty="0" err="1"/>
              <a:t>creación</a:t>
            </a:r>
            <a:r>
              <a:rPr sz="3200" dirty="0"/>
              <a:t> de </a:t>
            </a:r>
            <a:r>
              <a:rPr sz="3200" dirty="0" err="1"/>
              <a:t>instituciones</a:t>
            </a:r>
            <a:r>
              <a:rPr sz="3200" dirty="0"/>
              <a:t> </a:t>
            </a:r>
            <a:r>
              <a:rPr sz="3200" dirty="0" err="1"/>
              <a:t>supranacionales</a:t>
            </a:r>
            <a:r>
              <a:rPr sz="3200" dirty="0"/>
              <a: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Definición según Bela Balassa</a:t>
            </a:r>
          </a:p>
        </p:txBody>
      </p:sp>
      <p:sp>
        <p:nvSpPr>
          <p:cNvPr id="3" name="Content Placeholder 2"/>
          <p:cNvSpPr>
            <a:spLocks noGrp="1"/>
          </p:cNvSpPr>
          <p:nvPr>
            <p:ph idx="1"/>
          </p:nvPr>
        </p:nvSpPr>
        <p:spPr/>
        <p:txBody>
          <a:bodyPr/>
          <a:lstStyle/>
          <a:p>
            <a:pPr marL="0" indent="0">
              <a:buNone/>
            </a:pPr>
            <a:r>
              <a:rPr sz="2400" dirty="0"/>
              <a:t>“La </a:t>
            </a:r>
            <a:r>
              <a:rPr sz="2400" dirty="0" err="1"/>
              <a:t>integración</a:t>
            </a:r>
            <a:r>
              <a:rPr sz="2400" dirty="0"/>
              <a:t> es </a:t>
            </a:r>
            <a:r>
              <a:rPr sz="2400" dirty="0" err="1"/>
              <a:t>el</a:t>
            </a:r>
            <a:r>
              <a:rPr sz="2400" dirty="0"/>
              <a:t> </a:t>
            </a:r>
            <a:r>
              <a:rPr sz="2400" dirty="0" err="1"/>
              <a:t>acuerdo</a:t>
            </a:r>
            <a:r>
              <a:rPr sz="2400" dirty="0"/>
              <a:t> entre dos o </a:t>
            </a:r>
            <a:r>
              <a:rPr sz="2400" dirty="0" err="1"/>
              <a:t>más</a:t>
            </a:r>
            <a:r>
              <a:rPr sz="2400" dirty="0"/>
              <a:t> </a:t>
            </a:r>
            <a:r>
              <a:rPr sz="2400" dirty="0" err="1"/>
              <a:t>Estados</a:t>
            </a:r>
            <a:r>
              <a:rPr sz="2400" dirty="0"/>
              <a:t> que </a:t>
            </a:r>
            <a:r>
              <a:rPr sz="2400" dirty="0" err="1"/>
              <a:t>suprimen</a:t>
            </a:r>
            <a:r>
              <a:rPr sz="2400" dirty="0"/>
              <a:t> las </a:t>
            </a:r>
            <a:r>
              <a:rPr sz="2400" dirty="0" err="1"/>
              <a:t>discriminaciones</a:t>
            </a:r>
            <a:r>
              <a:rPr sz="2400" dirty="0"/>
              <a:t> entre </a:t>
            </a:r>
            <a:r>
              <a:rPr sz="2400" dirty="0" err="1"/>
              <a:t>unidades</a:t>
            </a:r>
            <a:r>
              <a:rPr sz="2400" dirty="0"/>
              <a:t> </a:t>
            </a:r>
            <a:r>
              <a:rPr sz="2400" dirty="0" err="1"/>
              <a:t>económicas</a:t>
            </a:r>
            <a:r>
              <a:rPr sz="2400" dirty="0"/>
              <a:t> </a:t>
            </a:r>
            <a:r>
              <a:rPr sz="2400" dirty="0" err="1"/>
              <a:t>nacionales</a:t>
            </a:r>
            <a:r>
              <a:rPr sz="2400" dirty="0"/>
              <a:t>.”</a:t>
            </a:r>
          </a:p>
          <a:p>
            <a:endParaRPr dirty="0"/>
          </a:p>
          <a:p>
            <a:r>
              <a:rPr dirty="0"/>
              <a:t>- Enfoca </a:t>
            </a:r>
            <a:r>
              <a:rPr dirty="0" err="1"/>
              <a:t>el</a:t>
            </a:r>
            <a:r>
              <a:rPr dirty="0"/>
              <a:t> </a:t>
            </a:r>
            <a:r>
              <a:rPr dirty="0" err="1"/>
              <a:t>aspecto</a:t>
            </a:r>
            <a:r>
              <a:rPr dirty="0"/>
              <a:t> </a:t>
            </a:r>
            <a:r>
              <a:rPr dirty="0" err="1"/>
              <a:t>económico-comercial</a:t>
            </a:r>
            <a:endParaRPr dirty="0"/>
          </a:p>
          <a:p>
            <a:r>
              <a:rPr dirty="0"/>
              <a:t>- </a:t>
            </a:r>
            <a:r>
              <a:rPr dirty="0" err="1"/>
              <a:t>Supresión</a:t>
            </a:r>
            <a:r>
              <a:rPr dirty="0"/>
              <a:t> de barreras al </a:t>
            </a:r>
            <a:r>
              <a:rPr dirty="0" err="1"/>
              <a:t>comercio</a:t>
            </a:r>
            <a:r>
              <a:rPr dirty="0"/>
              <a:t> e </a:t>
            </a:r>
            <a:r>
              <a:rPr dirty="0" err="1"/>
              <a:t>inversión</a:t>
            </a:r>
            <a:endParaRPr dirty="0"/>
          </a:p>
          <a:p>
            <a:r>
              <a:rPr dirty="0"/>
              <a:t>- Propone </a:t>
            </a:r>
            <a:r>
              <a:rPr dirty="0" err="1"/>
              <a:t>etapas</a:t>
            </a:r>
            <a:r>
              <a:rPr dirty="0"/>
              <a:t> de </a:t>
            </a:r>
            <a:r>
              <a:rPr dirty="0" err="1"/>
              <a:t>integración</a:t>
            </a:r>
            <a:r>
              <a:rPr dirty="0"/>
              <a:t>: </a:t>
            </a:r>
            <a:r>
              <a:rPr dirty="0" err="1"/>
              <a:t>área</a:t>
            </a:r>
            <a:r>
              <a:rPr dirty="0"/>
              <a:t> de libre </a:t>
            </a:r>
            <a:r>
              <a:rPr dirty="0" err="1"/>
              <a:t>comercio</a:t>
            </a:r>
            <a:r>
              <a:rPr dirty="0"/>
              <a:t>, </a:t>
            </a:r>
            <a:r>
              <a:rPr dirty="0" err="1"/>
              <a:t>unión</a:t>
            </a:r>
            <a:r>
              <a:rPr dirty="0"/>
              <a:t> </a:t>
            </a:r>
            <a:r>
              <a:rPr dirty="0" err="1"/>
              <a:t>aduanera</a:t>
            </a:r>
            <a:r>
              <a:rPr dirty="0"/>
              <a:t>, mercado </a:t>
            </a:r>
            <a:r>
              <a:rPr dirty="0" err="1"/>
              <a:t>común</a:t>
            </a:r>
            <a:r>
              <a:rPr dirty="0"/>
              <a:t>, </a:t>
            </a:r>
            <a:r>
              <a:rPr dirty="0" err="1"/>
              <a:t>unión</a:t>
            </a:r>
            <a:r>
              <a:rPr dirty="0"/>
              <a:t> </a:t>
            </a:r>
            <a:r>
              <a:rPr dirty="0" err="1"/>
              <a:t>económica</a:t>
            </a:r>
            <a:r>
              <a:rPr dirty="0"/>
              <a:t>, </a:t>
            </a:r>
            <a:r>
              <a:rPr dirty="0" err="1"/>
              <a:t>unión</a:t>
            </a:r>
            <a:r>
              <a:rPr dirty="0"/>
              <a:t> </a:t>
            </a:r>
            <a:r>
              <a:rPr dirty="0" err="1"/>
              <a:t>política</a:t>
            </a: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Definición según Ramón Tamames</a:t>
            </a:r>
          </a:p>
        </p:txBody>
      </p:sp>
      <p:sp>
        <p:nvSpPr>
          <p:cNvPr id="3" name="Content Placeholder 2"/>
          <p:cNvSpPr>
            <a:spLocks noGrp="1"/>
          </p:cNvSpPr>
          <p:nvPr>
            <p:ph idx="1"/>
          </p:nvPr>
        </p:nvSpPr>
        <p:spPr/>
        <p:txBody>
          <a:bodyPr/>
          <a:lstStyle/>
          <a:p>
            <a:pPr marL="0" indent="0">
              <a:buNone/>
            </a:pPr>
            <a:r>
              <a:rPr sz="3200" dirty="0"/>
              <a:t>“</a:t>
            </a:r>
            <a:r>
              <a:rPr sz="3200" dirty="0" err="1"/>
              <a:t>Desde</a:t>
            </a:r>
            <a:r>
              <a:rPr sz="3200" dirty="0"/>
              <a:t> </a:t>
            </a:r>
            <a:r>
              <a:rPr sz="3200" dirty="0" err="1"/>
              <a:t>el</a:t>
            </a:r>
            <a:r>
              <a:rPr sz="3200" dirty="0"/>
              <a:t> punto de vista </a:t>
            </a:r>
            <a:r>
              <a:rPr sz="3200" dirty="0" err="1"/>
              <a:t>económico</a:t>
            </a:r>
            <a:r>
              <a:rPr sz="3200" dirty="0"/>
              <a:t>, la </a:t>
            </a:r>
            <a:r>
              <a:rPr sz="3200" dirty="0" err="1"/>
              <a:t>integración</a:t>
            </a:r>
            <a:r>
              <a:rPr sz="3200" dirty="0"/>
              <a:t> es un </a:t>
            </a:r>
            <a:r>
              <a:rPr sz="3200" dirty="0" err="1"/>
              <a:t>proceso</a:t>
            </a:r>
            <a:r>
              <a:rPr sz="3200" dirty="0"/>
              <a:t>.”</a:t>
            </a:r>
          </a:p>
          <a:p>
            <a:endParaRPr dirty="0"/>
          </a:p>
          <a:p>
            <a:r>
              <a:rPr dirty="0"/>
              <a:t>- </a:t>
            </a:r>
            <a:r>
              <a:rPr dirty="0" err="1"/>
              <a:t>Destaca</a:t>
            </a:r>
            <a:r>
              <a:rPr dirty="0"/>
              <a:t> </a:t>
            </a:r>
            <a:r>
              <a:rPr dirty="0" err="1"/>
              <a:t>el</a:t>
            </a:r>
            <a:r>
              <a:rPr dirty="0"/>
              <a:t> </a:t>
            </a:r>
            <a:r>
              <a:rPr dirty="0" err="1"/>
              <a:t>carácter</a:t>
            </a:r>
            <a:r>
              <a:rPr dirty="0"/>
              <a:t> </a:t>
            </a:r>
            <a:r>
              <a:rPr dirty="0" err="1"/>
              <a:t>progresivo</a:t>
            </a:r>
            <a:r>
              <a:rPr dirty="0"/>
              <a:t> y </a:t>
            </a:r>
            <a:r>
              <a:rPr dirty="0" err="1"/>
              <a:t>dinámico</a:t>
            </a:r>
            <a:endParaRPr dirty="0"/>
          </a:p>
          <a:p>
            <a:r>
              <a:rPr dirty="0"/>
              <a:t>- </a:t>
            </a:r>
            <a:r>
              <a:rPr dirty="0" err="1"/>
              <a:t>Requiere</a:t>
            </a:r>
            <a:r>
              <a:rPr dirty="0"/>
              <a:t> </a:t>
            </a:r>
            <a:r>
              <a:rPr dirty="0" err="1"/>
              <a:t>armonización</a:t>
            </a:r>
            <a:r>
              <a:rPr dirty="0"/>
              <a:t> de </a:t>
            </a:r>
            <a:r>
              <a:rPr dirty="0" err="1"/>
              <a:t>normas</a:t>
            </a:r>
            <a:endParaRPr dirty="0"/>
          </a:p>
          <a:p>
            <a:r>
              <a:rPr dirty="0"/>
              <a:t>- </a:t>
            </a:r>
            <a:r>
              <a:rPr dirty="0" err="1"/>
              <a:t>Implica</a:t>
            </a:r>
            <a:r>
              <a:rPr dirty="0"/>
              <a:t> </a:t>
            </a:r>
            <a:r>
              <a:rPr dirty="0" err="1"/>
              <a:t>cesión</a:t>
            </a:r>
            <a:r>
              <a:rPr dirty="0"/>
              <a:t> de </a:t>
            </a:r>
            <a:r>
              <a:rPr lang="es-MX" dirty="0"/>
              <a:t>competencias</a:t>
            </a:r>
            <a:r>
              <a:rPr dirty="0"/>
              <a:t> </a:t>
            </a:r>
            <a:r>
              <a:rPr dirty="0" err="1"/>
              <a:t>en</a:t>
            </a:r>
            <a:r>
              <a:rPr dirty="0"/>
              <a:t> </a:t>
            </a:r>
            <a:r>
              <a:rPr dirty="0" err="1"/>
              <a:t>algunas</a:t>
            </a:r>
            <a:r>
              <a:rPr dirty="0"/>
              <a:t> </a:t>
            </a:r>
            <a:r>
              <a:rPr dirty="0" err="1"/>
              <a:t>áreas</a:t>
            </a:r>
            <a:endParaRPr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Antecedente histórico: ZOLLVEREIN</a:t>
            </a:r>
          </a:p>
        </p:txBody>
      </p:sp>
      <p:sp>
        <p:nvSpPr>
          <p:cNvPr id="3" name="Content Placeholder 2"/>
          <p:cNvSpPr>
            <a:spLocks noGrp="1"/>
          </p:cNvSpPr>
          <p:nvPr>
            <p:ph idx="1"/>
          </p:nvPr>
        </p:nvSpPr>
        <p:spPr/>
        <p:txBody>
          <a:bodyPr/>
          <a:lstStyle/>
          <a:p>
            <a:r>
              <a:rPr dirty="0"/>
              <a:t>Zollverein: Unión </a:t>
            </a:r>
            <a:r>
              <a:rPr dirty="0" err="1"/>
              <a:t>aduanera</a:t>
            </a:r>
            <a:r>
              <a:rPr dirty="0"/>
              <a:t> </a:t>
            </a:r>
            <a:r>
              <a:rPr dirty="0" err="1"/>
              <a:t>establecida</a:t>
            </a:r>
            <a:r>
              <a:rPr dirty="0"/>
              <a:t> </a:t>
            </a:r>
            <a:r>
              <a:rPr dirty="0" err="1"/>
              <a:t>en</a:t>
            </a:r>
            <a:r>
              <a:rPr dirty="0"/>
              <a:t> 1834 entre </a:t>
            </a:r>
            <a:r>
              <a:rPr dirty="0" err="1"/>
              <a:t>varios</a:t>
            </a:r>
            <a:r>
              <a:rPr dirty="0"/>
              <a:t> </a:t>
            </a:r>
            <a:r>
              <a:rPr dirty="0" err="1"/>
              <a:t>Estados</a:t>
            </a:r>
            <a:r>
              <a:rPr dirty="0"/>
              <a:t> </a:t>
            </a:r>
            <a:r>
              <a:rPr dirty="0" err="1"/>
              <a:t>alemanes</a:t>
            </a:r>
            <a:endParaRPr dirty="0"/>
          </a:p>
          <a:p>
            <a:pPr marL="0" indent="0">
              <a:buNone/>
            </a:pPr>
            <a:endParaRPr lang="es-MX" dirty="0"/>
          </a:p>
          <a:p>
            <a:pPr marL="0" indent="0">
              <a:buNone/>
            </a:pPr>
            <a:r>
              <a:rPr dirty="0"/>
              <a:t>- </a:t>
            </a:r>
            <a:r>
              <a:rPr dirty="0" err="1"/>
              <a:t>Liderada</a:t>
            </a:r>
            <a:r>
              <a:rPr dirty="0"/>
              <a:t> </a:t>
            </a:r>
            <a:r>
              <a:rPr dirty="0" err="1"/>
              <a:t>por</a:t>
            </a:r>
            <a:r>
              <a:rPr dirty="0"/>
              <a:t> Prusia</a:t>
            </a:r>
          </a:p>
          <a:p>
            <a:pPr marL="0" indent="0">
              <a:buNone/>
            </a:pPr>
            <a:r>
              <a:rPr dirty="0"/>
              <a:t>- </a:t>
            </a:r>
            <a:r>
              <a:rPr dirty="0" err="1"/>
              <a:t>Eliminó</a:t>
            </a:r>
            <a:r>
              <a:rPr dirty="0"/>
              <a:t> </a:t>
            </a:r>
            <a:r>
              <a:rPr dirty="0" err="1"/>
              <a:t>aranceles</a:t>
            </a:r>
            <a:r>
              <a:rPr dirty="0"/>
              <a:t> </a:t>
            </a:r>
            <a:r>
              <a:rPr dirty="0" err="1"/>
              <a:t>internos</a:t>
            </a:r>
            <a:endParaRPr dirty="0"/>
          </a:p>
          <a:p>
            <a:pPr marL="0" indent="0">
              <a:buNone/>
            </a:pPr>
            <a:r>
              <a:rPr dirty="0"/>
              <a:t>- Fomentó </a:t>
            </a:r>
            <a:r>
              <a:rPr dirty="0" err="1"/>
              <a:t>el</a:t>
            </a:r>
            <a:r>
              <a:rPr dirty="0"/>
              <a:t> </a:t>
            </a:r>
            <a:r>
              <a:rPr dirty="0" err="1"/>
              <a:t>comercio</a:t>
            </a:r>
            <a:r>
              <a:rPr dirty="0"/>
              <a:t> y </a:t>
            </a:r>
            <a:r>
              <a:rPr dirty="0" err="1"/>
              <a:t>preparó</a:t>
            </a:r>
            <a:r>
              <a:rPr dirty="0"/>
              <a:t> la </a:t>
            </a:r>
            <a:r>
              <a:rPr dirty="0" err="1"/>
              <a:t>unificación</a:t>
            </a:r>
            <a:r>
              <a:rPr dirty="0"/>
              <a:t> </a:t>
            </a:r>
            <a:r>
              <a:rPr dirty="0" err="1"/>
              <a:t>alemana</a:t>
            </a:r>
            <a:endParaRPr dirty="0"/>
          </a:p>
          <a:p>
            <a:pPr marL="0" indent="0">
              <a:buNone/>
            </a:pPr>
            <a:r>
              <a:rPr dirty="0"/>
              <a:t>- </a:t>
            </a:r>
            <a:r>
              <a:rPr dirty="0" err="1"/>
              <a:t>Antecedente</a:t>
            </a:r>
            <a:r>
              <a:rPr dirty="0"/>
              <a:t> del </a:t>
            </a:r>
            <a:r>
              <a:rPr dirty="0" err="1"/>
              <a:t>regionalismo</a:t>
            </a:r>
            <a:r>
              <a:rPr dirty="0"/>
              <a:t> </a:t>
            </a:r>
            <a:r>
              <a:rPr dirty="0" err="1"/>
              <a:t>moderno</a:t>
            </a: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913145-3577-78A0-8EBF-9569691C7E96}"/>
              </a:ext>
            </a:extLst>
          </p:cNvPr>
          <p:cNvSpPr>
            <a:spLocks noGrp="1"/>
          </p:cNvSpPr>
          <p:nvPr>
            <p:ph type="title"/>
          </p:nvPr>
        </p:nvSpPr>
        <p:spPr/>
        <p:txBody>
          <a:bodyPr/>
          <a:lstStyle/>
          <a:p>
            <a:r>
              <a:rPr lang="es-ES" b="0" i="0" dirty="0">
                <a:solidFill>
                  <a:srgbClr val="202122"/>
                </a:solidFill>
                <a:effectLst/>
                <a:latin typeface="Arial" panose="020B0604020202020204" pitchFamily="34" charset="0"/>
              </a:rPr>
              <a:t>La </a:t>
            </a:r>
            <a:r>
              <a:rPr lang="es-ES" b="1" i="0" dirty="0">
                <a:solidFill>
                  <a:srgbClr val="202122"/>
                </a:solidFill>
                <a:effectLst/>
                <a:latin typeface="Arial" panose="020B0604020202020204" pitchFamily="34" charset="0"/>
              </a:rPr>
              <a:t>Unión Aduanera de los Estados de Alemania</a:t>
            </a:r>
            <a:endParaRPr lang="es-BO" dirty="0"/>
          </a:p>
        </p:txBody>
      </p:sp>
      <p:sp>
        <p:nvSpPr>
          <p:cNvPr id="3" name="Marcador de contenido 2">
            <a:extLst>
              <a:ext uri="{FF2B5EF4-FFF2-40B4-BE49-F238E27FC236}">
                <a16:creationId xmlns:a16="http://schemas.microsoft.com/office/drawing/2014/main" id="{8F9A2EE9-5C91-E5B5-23A1-7B47E0A98C4C}"/>
              </a:ext>
            </a:extLst>
          </p:cNvPr>
          <p:cNvSpPr>
            <a:spLocks noGrp="1"/>
          </p:cNvSpPr>
          <p:nvPr>
            <p:ph idx="1"/>
          </p:nvPr>
        </p:nvSpPr>
        <p:spPr/>
        <p:txBody>
          <a:bodyPr>
            <a:normAutofit/>
          </a:bodyPr>
          <a:lstStyle/>
          <a:p>
            <a:pPr algn="l"/>
            <a:r>
              <a:rPr lang="es-ES" b="0" i="0" u="none" strike="noStrike" dirty="0">
                <a:solidFill>
                  <a:srgbClr val="3366CC"/>
                </a:solidFill>
                <a:effectLst/>
                <a:latin typeface="Arial" panose="020B0604020202020204" pitchFamily="34" charset="0"/>
              </a:rPr>
              <a:t>Organización de aduanas</a:t>
            </a:r>
            <a:r>
              <a:rPr lang="es-ES" b="0" i="0" dirty="0">
                <a:solidFill>
                  <a:srgbClr val="202122"/>
                </a:solidFill>
                <a:effectLst/>
                <a:latin typeface="Arial" panose="020B0604020202020204" pitchFamily="34" charset="0"/>
              </a:rPr>
              <a:t> realizada en 1834 por medio de la cual se suprimieron los aranceles entre los miembros de la </a:t>
            </a:r>
            <a:r>
              <a:rPr lang="es-ES" b="0" i="0" u="none" strike="noStrike" dirty="0">
                <a:solidFill>
                  <a:srgbClr val="3366CC"/>
                </a:solidFill>
                <a:effectLst/>
                <a:latin typeface="Arial" panose="020B0604020202020204" pitchFamily="34" charset="0"/>
              </a:rPr>
              <a:t>Confederación Germánica</a:t>
            </a:r>
            <a:r>
              <a:rPr lang="es-ES" b="0" i="0" dirty="0">
                <a:solidFill>
                  <a:srgbClr val="202122"/>
                </a:solidFill>
                <a:effectLst/>
                <a:latin typeface="Arial" panose="020B0604020202020204" pitchFamily="34" charset="0"/>
              </a:rPr>
              <a:t>, a excepción de </a:t>
            </a:r>
            <a:r>
              <a:rPr lang="es-ES" b="0" i="0" u="none" strike="noStrike" dirty="0">
                <a:solidFill>
                  <a:srgbClr val="3366CC"/>
                </a:solidFill>
                <a:effectLst/>
                <a:latin typeface="Arial" panose="020B0604020202020204" pitchFamily="34" charset="0"/>
              </a:rPr>
              <a:t>Austria</a:t>
            </a:r>
            <a:r>
              <a:rPr lang="es-ES" b="0" i="0" dirty="0">
                <a:solidFill>
                  <a:srgbClr val="202122"/>
                </a:solidFill>
                <a:effectLst/>
                <a:latin typeface="Arial" panose="020B0604020202020204" pitchFamily="34" charset="0"/>
              </a:rPr>
              <a:t>.</a:t>
            </a:r>
          </a:p>
          <a:p>
            <a:pPr algn="l"/>
            <a:r>
              <a:rPr lang="es-ES" b="0" i="0" dirty="0">
                <a:solidFill>
                  <a:srgbClr val="202122"/>
                </a:solidFill>
                <a:effectLst/>
                <a:latin typeface="Arial" panose="020B0604020202020204" pitchFamily="34" charset="0"/>
              </a:rPr>
              <a:t>Los Estados de la Confederación experimentaron un considerable desarrollo económico a partir de 1815. </a:t>
            </a:r>
          </a:p>
          <a:p>
            <a:pPr algn="l"/>
            <a:r>
              <a:rPr lang="es-ES" b="0" i="0" dirty="0">
                <a:solidFill>
                  <a:srgbClr val="202122"/>
                </a:solidFill>
                <a:effectLst/>
                <a:latin typeface="Arial" panose="020B0604020202020204" pitchFamily="34" charset="0"/>
              </a:rPr>
              <a:t>La Unión aduanera promovió la unidad de </a:t>
            </a:r>
            <a:r>
              <a:rPr lang="es-ES" b="0" i="0" u="none" strike="noStrike" dirty="0">
                <a:solidFill>
                  <a:srgbClr val="3366CC"/>
                </a:solidFill>
                <a:effectLst/>
                <a:latin typeface="Arial" panose="020B0604020202020204" pitchFamily="34" charset="0"/>
              </a:rPr>
              <a:t>tarifas aduaneras</a:t>
            </a:r>
            <a:r>
              <a:rPr lang="es-ES" b="0" i="0" dirty="0">
                <a:solidFill>
                  <a:srgbClr val="202122"/>
                </a:solidFill>
                <a:effectLst/>
                <a:latin typeface="Arial" panose="020B0604020202020204" pitchFamily="34" charset="0"/>
              </a:rPr>
              <a:t> en un proceso de unificación económica que Austria no pudo impedir a pesar de que controlaba la dirección política de la Confederación.​</a:t>
            </a:r>
          </a:p>
          <a:p>
            <a:pPr algn="l"/>
            <a:r>
              <a:rPr lang="es-ES" b="0" i="0" dirty="0">
                <a:solidFill>
                  <a:srgbClr val="202122"/>
                </a:solidFill>
                <a:effectLst/>
                <a:latin typeface="Arial" panose="020B0604020202020204" pitchFamily="34" charset="0"/>
              </a:rPr>
              <a:t>El </a:t>
            </a:r>
            <a:r>
              <a:rPr lang="es-ES" b="0" i="0" dirty="0" err="1">
                <a:solidFill>
                  <a:srgbClr val="202122"/>
                </a:solidFill>
                <a:effectLst/>
                <a:latin typeface="Arial" panose="020B0604020202020204" pitchFamily="34" charset="0"/>
              </a:rPr>
              <a:t>Zollverein</a:t>
            </a:r>
            <a:r>
              <a:rPr lang="es-ES" b="0" i="0" dirty="0">
                <a:solidFill>
                  <a:srgbClr val="202122"/>
                </a:solidFill>
                <a:effectLst/>
                <a:latin typeface="Arial" panose="020B0604020202020204" pitchFamily="34" charset="0"/>
              </a:rPr>
              <a:t> funcionó hasta 1871, cuando tras la </a:t>
            </a:r>
            <a:r>
              <a:rPr lang="es-ES" b="0" i="0" u="none" strike="noStrike" dirty="0">
                <a:solidFill>
                  <a:srgbClr val="3366CC"/>
                </a:solidFill>
                <a:effectLst/>
                <a:latin typeface="Arial" panose="020B0604020202020204" pitchFamily="34" charset="0"/>
              </a:rPr>
              <a:t>guerra franco-prusiana</a:t>
            </a:r>
            <a:r>
              <a:rPr lang="es-ES" b="0" i="0" dirty="0">
                <a:solidFill>
                  <a:srgbClr val="202122"/>
                </a:solidFill>
                <a:effectLst/>
                <a:latin typeface="Arial" panose="020B0604020202020204" pitchFamily="34" charset="0"/>
              </a:rPr>
              <a:t> se constituyó el </a:t>
            </a:r>
            <a:r>
              <a:rPr lang="es-ES" b="0" i="0" u="none" strike="noStrike" dirty="0">
                <a:solidFill>
                  <a:srgbClr val="3366CC"/>
                </a:solidFill>
                <a:effectLst/>
                <a:latin typeface="Arial" panose="020B0604020202020204" pitchFamily="34" charset="0"/>
              </a:rPr>
              <a:t>Imperio alemán</a:t>
            </a:r>
            <a:r>
              <a:rPr lang="es-ES" b="0" i="0" dirty="0">
                <a:solidFill>
                  <a:srgbClr val="202122"/>
                </a:solidFill>
                <a:effectLst/>
                <a:latin typeface="Arial" panose="020B0604020202020204" pitchFamily="34" charset="0"/>
              </a:rPr>
              <a:t> que, como entidad política unificada, asumió las competencias en materia comercial. </a:t>
            </a:r>
          </a:p>
          <a:p>
            <a:endParaRPr lang="es-BO" dirty="0"/>
          </a:p>
        </p:txBody>
      </p:sp>
    </p:spTree>
    <p:extLst>
      <p:ext uri="{BB962C8B-B14F-4D97-AF65-F5344CB8AC3E}">
        <p14:creationId xmlns:p14="http://schemas.microsoft.com/office/powerpoint/2010/main" val="18315430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dirty="0"/>
              <a:t>Puntos clave</a:t>
            </a:r>
            <a:endParaRPr dirty="0"/>
          </a:p>
        </p:txBody>
      </p:sp>
      <p:sp>
        <p:nvSpPr>
          <p:cNvPr id="3" name="Content Placeholder 2"/>
          <p:cNvSpPr>
            <a:spLocks noGrp="1"/>
          </p:cNvSpPr>
          <p:nvPr>
            <p:ph idx="1"/>
          </p:nvPr>
        </p:nvSpPr>
        <p:spPr/>
        <p:txBody>
          <a:bodyPr>
            <a:normAutofit/>
          </a:bodyPr>
          <a:lstStyle/>
          <a:p>
            <a:pPr marL="0" indent="0" algn="just">
              <a:buNone/>
            </a:pPr>
            <a:r>
              <a:rPr sz="2800" dirty="0"/>
              <a:t>- La </a:t>
            </a:r>
            <a:r>
              <a:rPr sz="2800" dirty="0" err="1"/>
              <a:t>integración</a:t>
            </a:r>
            <a:r>
              <a:rPr sz="2800" dirty="0"/>
              <a:t> regional </a:t>
            </a:r>
            <a:r>
              <a:rPr sz="2800" dirty="0" err="1"/>
              <a:t>permite</a:t>
            </a:r>
            <a:r>
              <a:rPr sz="2800" dirty="0"/>
              <a:t> a </a:t>
            </a:r>
            <a:r>
              <a:rPr sz="2800" dirty="0" err="1"/>
              <a:t>los</a:t>
            </a:r>
            <a:r>
              <a:rPr sz="2800" dirty="0"/>
              <a:t> </a:t>
            </a:r>
            <a:r>
              <a:rPr sz="2800" dirty="0" err="1"/>
              <a:t>Estados</a:t>
            </a:r>
            <a:r>
              <a:rPr sz="2800" dirty="0"/>
              <a:t> </a:t>
            </a:r>
            <a:r>
              <a:rPr sz="2800" dirty="0" err="1"/>
              <a:t>enfrentar</a:t>
            </a:r>
            <a:r>
              <a:rPr sz="2800" dirty="0"/>
              <a:t> </a:t>
            </a:r>
            <a:r>
              <a:rPr sz="2800" dirty="0" err="1"/>
              <a:t>juntos</a:t>
            </a:r>
            <a:r>
              <a:rPr sz="2800" dirty="0"/>
              <a:t> </a:t>
            </a:r>
            <a:r>
              <a:rPr sz="2800" dirty="0" err="1"/>
              <a:t>los</a:t>
            </a:r>
            <a:r>
              <a:rPr sz="2800" dirty="0"/>
              <a:t> </a:t>
            </a:r>
            <a:r>
              <a:rPr sz="2800" dirty="0" err="1"/>
              <a:t>retos</a:t>
            </a:r>
            <a:r>
              <a:rPr sz="2800" dirty="0"/>
              <a:t> de la </a:t>
            </a:r>
            <a:r>
              <a:rPr sz="2800" dirty="0" err="1"/>
              <a:t>globalización</a:t>
            </a:r>
            <a:endParaRPr sz="2800" dirty="0"/>
          </a:p>
          <a:p>
            <a:pPr marL="0" indent="0" algn="just">
              <a:buNone/>
            </a:pPr>
            <a:r>
              <a:rPr sz="2800" dirty="0"/>
              <a:t>- El derecho </a:t>
            </a:r>
            <a:r>
              <a:rPr sz="2800" dirty="0" err="1"/>
              <a:t>comunitario</a:t>
            </a:r>
            <a:r>
              <a:rPr sz="2800" dirty="0"/>
              <a:t> da </a:t>
            </a:r>
            <a:r>
              <a:rPr sz="2800" dirty="0" err="1"/>
              <a:t>estabilidad</a:t>
            </a:r>
            <a:r>
              <a:rPr sz="2800" dirty="0"/>
              <a:t> y </a:t>
            </a:r>
            <a:r>
              <a:rPr sz="2800" dirty="0" err="1"/>
              <a:t>obligatoriedad</a:t>
            </a:r>
            <a:r>
              <a:rPr sz="2800" dirty="0"/>
              <a:t> a </a:t>
            </a:r>
            <a:r>
              <a:rPr sz="2800" dirty="0" err="1"/>
              <a:t>los</a:t>
            </a:r>
            <a:r>
              <a:rPr sz="2800" dirty="0"/>
              <a:t> </a:t>
            </a:r>
            <a:r>
              <a:rPr sz="2800" dirty="0" err="1"/>
              <a:t>acuerdos</a:t>
            </a:r>
            <a:endParaRPr sz="2800" dirty="0"/>
          </a:p>
          <a:p>
            <a:pPr marL="0" indent="0" algn="just">
              <a:buNone/>
            </a:pPr>
            <a:r>
              <a:rPr sz="2800" dirty="0"/>
              <a:t>- No es </a:t>
            </a:r>
            <a:r>
              <a:rPr sz="2800" dirty="0" err="1"/>
              <a:t>una</a:t>
            </a:r>
            <a:r>
              <a:rPr sz="2800" dirty="0"/>
              <a:t> </a:t>
            </a:r>
            <a:r>
              <a:rPr sz="2800" dirty="0" err="1"/>
              <a:t>cesión</a:t>
            </a:r>
            <a:r>
              <a:rPr sz="2800" dirty="0"/>
              <a:t> de </a:t>
            </a:r>
            <a:r>
              <a:rPr sz="2800" dirty="0" err="1"/>
              <a:t>soberanía</a:t>
            </a:r>
            <a:r>
              <a:rPr sz="2800" dirty="0"/>
              <a:t>, </a:t>
            </a:r>
            <a:r>
              <a:rPr sz="2800" dirty="0" err="1"/>
              <a:t>sino</a:t>
            </a:r>
            <a:r>
              <a:rPr sz="2800" dirty="0"/>
              <a:t> </a:t>
            </a:r>
            <a:r>
              <a:rPr sz="2800" dirty="0" err="1"/>
              <a:t>una</a:t>
            </a:r>
            <a:r>
              <a:rPr sz="2800" dirty="0"/>
              <a:t> forma de </a:t>
            </a:r>
            <a:r>
              <a:rPr sz="2800" dirty="0" err="1"/>
              <a:t>soberanía</a:t>
            </a:r>
            <a:r>
              <a:rPr sz="2800" dirty="0"/>
              <a:t> </a:t>
            </a:r>
            <a:r>
              <a:rPr sz="2800" dirty="0" err="1"/>
              <a:t>compartida</a:t>
            </a:r>
            <a:r>
              <a:rPr sz="2800" dirty="0"/>
              <a:t> para </a:t>
            </a:r>
            <a:r>
              <a:rPr sz="2800" dirty="0" err="1"/>
              <a:t>ganar</a:t>
            </a:r>
            <a:r>
              <a:rPr sz="2800" dirty="0"/>
              <a:t> </a:t>
            </a:r>
            <a:r>
              <a:rPr sz="2800" dirty="0" err="1"/>
              <a:t>influencia</a:t>
            </a:r>
            <a:r>
              <a:rPr sz="2800" dirty="0"/>
              <a:t> y </a:t>
            </a:r>
            <a:r>
              <a:rPr sz="2800" dirty="0" err="1"/>
              <a:t>bienestar</a:t>
            </a:r>
            <a:r>
              <a:rPr sz="2800" dirty="0"/>
              <a:t> </a:t>
            </a:r>
            <a:r>
              <a:rPr sz="2800" dirty="0" err="1"/>
              <a:t>común</a:t>
            </a:r>
            <a:endParaRPr sz="28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Precondiciones para la Integración Regional</a:t>
            </a:r>
          </a:p>
        </p:txBody>
      </p:sp>
      <p:sp>
        <p:nvSpPr>
          <p:cNvPr id="3" name="Content Placeholder 2"/>
          <p:cNvSpPr>
            <a:spLocks noGrp="1"/>
          </p:cNvSpPr>
          <p:nvPr>
            <p:ph idx="1"/>
          </p:nvPr>
        </p:nvSpPr>
        <p:spPr/>
        <p:txBody>
          <a:bodyPr/>
          <a:lstStyle/>
          <a:p>
            <a:r>
              <a:t>La integración regional no surge espontáneamente ni se impone desde fuera. Depende de ciertas condiciones previas que facilitan (o dificultan) su éxito. Según Page (2000), los factores más relevantes son los siguientes:</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1. Geografía y conectividad</a:t>
            </a:r>
          </a:p>
        </p:txBody>
      </p:sp>
      <p:sp>
        <p:nvSpPr>
          <p:cNvPr id="3" name="Content Placeholder 2"/>
          <p:cNvSpPr>
            <a:spLocks noGrp="1"/>
          </p:cNvSpPr>
          <p:nvPr>
            <p:ph idx="1"/>
          </p:nvPr>
        </p:nvSpPr>
        <p:spPr/>
        <p:txBody>
          <a:bodyPr/>
          <a:lstStyle/>
          <a:p>
            <a:r>
              <a:t>“La cercanía no garantiza integración, pero sí puede facilitarla.”</a:t>
            </a:r>
          </a:p>
          <a:p>
            <a:endParaRPr/>
          </a:p>
          <a:p>
            <a:r>
              <a:t>- Una buena infraestructura de transporte, fronteras accesibles y conectividad digital son claves.</a:t>
            </a:r>
          </a:p>
          <a:p>
            <a:r>
              <a:t>- Ejemplo positivo: En la UE, la libre circulación es posible gracias a trenes, carreteras y acuerdos como Schengen.</a:t>
            </a:r>
          </a:p>
          <a:p>
            <a:r>
              <a:t>- Ejemplo negativo: En América del Sur, la Amazonía y los Andes dificultan la conexión entre países.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A48019-C78F-E2D3-3D8E-45828D7CB96A}"/>
              </a:ext>
            </a:extLst>
          </p:cNvPr>
          <p:cNvSpPr>
            <a:spLocks noGrp="1"/>
          </p:cNvSpPr>
          <p:nvPr>
            <p:ph type="title"/>
          </p:nvPr>
        </p:nvSpPr>
        <p:spPr/>
        <p:txBody>
          <a:bodyPr/>
          <a:lstStyle/>
          <a:p>
            <a:r>
              <a:rPr lang="es-MX" dirty="0"/>
              <a:t>CRONOGRAMA Y CONTENIDOS POR SESIÓN</a:t>
            </a:r>
          </a:p>
        </p:txBody>
      </p:sp>
      <p:graphicFrame>
        <p:nvGraphicFramePr>
          <p:cNvPr id="12" name="Marcador de contenido 11">
            <a:extLst>
              <a:ext uri="{FF2B5EF4-FFF2-40B4-BE49-F238E27FC236}">
                <a16:creationId xmlns:a16="http://schemas.microsoft.com/office/drawing/2014/main" id="{B51C3140-4AF7-5D9E-5ECC-E733C77C07F2}"/>
              </a:ext>
            </a:extLst>
          </p:cNvPr>
          <p:cNvGraphicFramePr>
            <a:graphicFrameLocks noGrp="1"/>
          </p:cNvGraphicFramePr>
          <p:nvPr>
            <p:ph idx="1"/>
            <p:extLst>
              <p:ext uri="{D42A27DB-BD31-4B8C-83A1-F6EECF244321}">
                <p14:modId xmlns:p14="http://schemas.microsoft.com/office/powerpoint/2010/main" val="3275355271"/>
              </p:ext>
            </p:extLst>
          </p:nvPr>
        </p:nvGraphicFramePr>
        <p:xfrm>
          <a:off x="677334" y="2126976"/>
          <a:ext cx="8596311" cy="3603247"/>
        </p:xfrm>
        <a:graphic>
          <a:graphicData uri="http://schemas.openxmlformats.org/drawingml/2006/table">
            <a:tbl>
              <a:tblPr firstRow="1" firstCol="1" bandRow="1">
                <a:tableStyleId>{5C22544A-7EE6-4342-B048-85BDC9FD1C3A}</a:tableStyleId>
              </a:tblPr>
              <a:tblGrid>
                <a:gridCol w="1021812">
                  <a:extLst>
                    <a:ext uri="{9D8B030D-6E8A-4147-A177-3AD203B41FA5}">
                      <a16:colId xmlns:a16="http://schemas.microsoft.com/office/drawing/2014/main" val="3052801161"/>
                    </a:ext>
                  </a:extLst>
                </a:gridCol>
                <a:gridCol w="3418235">
                  <a:extLst>
                    <a:ext uri="{9D8B030D-6E8A-4147-A177-3AD203B41FA5}">
                      <a16:colId xmlns:a16="http://schemas.microsoft.com/office/drawing/2014/main" val="3544566478"/>
                    </a:ext>
                  </a:extLst>
                </a:gridCol>
                <a:gridCol w="4156264">
                  <a:extLst>
                    <a:ext uri="{9D8B030D-6E8A-4147-A177-3AD203B41FA5}">
                      <a16:colId xmlns:a16="http://schemas.microsoft.com/office/drawing/2014/main" val="2437608165"/>
                    </a:ext>
                  </a:extLst>
                </a:gridCol>
              </a:tblGrid>
              <a:tr h="0">
                <a:tc>
                  <a:txBody>
                    <a:bodyPr/>
                    <a:lstStyle/>
                    <a:p>
                      <a:pPr algn="ctr">
                        <a:lnSpc>
                          <a:spcPct val="107000"/>
                        </a:lnSpc>
                        <a:spcAft>
                          <a:spcPts val="800"/>
                        </a:spcAft>
                        <a:buNone/>
                      </a:pPr>
                      <a:r>
                        <a:rPr lang="es-MX" sz="2000" kern="100" dirty="0">
                          <a:effectLst/>
                        </a:rPr>
                        <a:t>Sesión</a:t>
                      </a:r>
                      <a:endParaRPr lang="es-MX"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800"/>
                        </a:spcAft>
                        <a:buNone/>
                      </a:pPr>
                      <a:r>
                        <a:rPr lang="es-MX" sz="2000" kern="100" dirty="0">
                          <a:effectLst/>
                        </a:rPr>
                        <a:t>Tema 1</a:t>
                      </a:r>
                      <a:endParaRPr lang="es-MX"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800"/>
                        </a:spcAft>
                        <a:buNone/>
                      </a:pPr>
                      <a:r>
                        <a:rPr lang="es-MX" sz="2000" kern="100">
                          <a:effectLst/>
                        </a:rPr>
                        <a:t>Tema 2</a:t>
                      </a:r>
                      <a:endParaRPr lang="es-MX"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598818589"/>
                  </a:ext>
                </a:extLst>
              </a:tr>
              <a:tr h="0">
                <a:tc>
                  <a:txBody>
                    <a:bodyPr/>
                    <a:lstStyle/>
                    <a:p>
                      <a:pPr>
                        <a:lnSpc>
                          <a:spcPct val="107000"/>
                        </a:lnSpc>
                        <a:spcAft>
                          <a:spcPts val="800"/>
                        </a:spcAft>
                        <a:buNone/>
                      </a:pPr>
                      <a:r>
                        <a:rPr lang="es-MX" sz="2000" kern="100">
                          <a:effectLst/>
                        </a:rPr>
                        <a:t>1</a:t>
                      </a:r>
                      <a:endParaRPr lang="es-MX"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buNone/>
                      </a:pPr>
                      <a:r>
                        <a:rPr lang="es-MX" sz="2000" kern="100" dirty="0">
                          <a:effectLst/>
                        </a:rPr>
                        <a:t>Introducción al Derecho de la Integración​</a:t>
                      </a:r>
                      <a:endParaRPr lang="es-MX"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buNone/>
                      </a:pPr>
                      <a:r>
                        <a:rPr lang="es-MX" sz="2000" kern="100">
                          <a:effectLst/>
                        </a:rPr>
                        <a:t>Globalización e integración: contexto y fundamentos​</a:t>
                      </a:r>
                      <a:endParaRPr lang="es-MX"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464853370"/>
                  </a:ext>
                </a:extLst>
              </a:tr>
              <a:tr h="0">
                <a:tc>
                  <a:txBody>
                    <a:bodyPr/>
                    <a:lstStyle/>
                    <a:p>
                      <a:pPr>
                        <a:lnSpc>
                          <a:spcPct val="107000"/>
                        </a:lnSpc>
                        <a:spcAft>
                          <a:spcPts val="800"/>
                        </a:spcAft>
                        <a:buNone/>
                      </a:pPr>
                      <a:r>
                        <a:rPr lang="es-MX" sz="2000" kern="100">
                          <a:effectLst/>
                        </a:rPr>
                        <a:t>2</a:t>
                      </a:r>
                      <a:endParaRPr lang="es-MX"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buNone/>
                      </a:pPr>
                      <a:r>
                        <a:rPr lang="es-MX" sz="2000" kern="100">
                          <a:effectLst/>
                        </a:rPr>
                        <a:t>Etapas y modelos de integración​</a:t>
                      </a:r>
                      <a:endParaRPr lang="es-MX"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buNone/>
                      </a:pPr>
                      <a:r>
                        <a:rPr lang="es-MX" sz="2000" kern="100" dirty="0">
                          <a:effectLst/>
                        </a:rPr>
                        <a:t>Perspectiva constitucional del derecho comunitario​</a:t>
                      </a:r>
                      <a:endParaRPr lang="es-MX"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340899583"/>
                  </a:ext>
                </a:extLst>
              </a:tr>
              <a:tr h="0">
                <a:tc>
                  <a:txBody>
                    <a:bodyPr/>
                    <a:lstStyle/>
                    <a:p>
                      <a:pPr>
                        <a:lnSpc>
                          <a:spcPct val="107000"/>
                        </a:lnSpc>
                        <a:spcAft>
                          <a:spcPts val="800"/>
                        </a:spcAft>
                        <a:buNone/>
                      </a:pPr>
                      <a:r>
                        <a:rPr lang="es-MX" sz="2000" kern="100">
                          <a:effectLst/>
                        </a:rPr>
                        <a:t>3</a:t>
                      </a:r>
                      <a:endParaRPr lang="es-MX"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buNone/>
                      </a:pPr>
                      <a:r>
                        <a:rPr lang="es-MX" sz="2000" kern="100">
                          <a:effectLst/>
                        </a:rPr>
                        <a:t>Ordenamiento jurídico andino​</a:t>
                      </a:r>
                      <a:endParaRPr lang="es-MX"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buNone/>
                      </a:pPr>
                      <a:r>
                        <a:rPr lang="es-MX" sz="2000" kern="100" dirty="0">
                          <a:effectLst/>
                        </a:rPr>
                        <a:t>Sistema Andino de Integración (SAI)​</a:t>
                      </a:r>
                      <a:endParaRPr lang="es-MX"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503376378"/>
                  </a:ext>
                </a:extLst>
              </a:tr>
              <a:tr h="0">
                <a:tc>
                  <a:txBody>
                    <a:bodyPr/>
                    <a:lstStyle/>
                    <a:p>
                      <a:pPr>
                        <a:lnSpc>
                          <a:spcPct val="107000"/>
                        </a:lnSpc>
                        <a:spcAft>
                          <a:spcPts val="800"/>
                        </a:spcAft>
                        <a:buNone/>
                      </a:pPr>
                      <a:r>
                        <a:rPr lang="es-MX" sz="2000" kern="100">
                          <a:effectLst/>
                        </a:rPr>
                        <a:t>4</a:t>
                      </a:r>
                      <a:endParaRPr lang="es-MX"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buNone/>
                      </a:pPr>
                      <a:r>
                        <a:rPr lang="es-MX" sz="2000" kern="100">
                          <a:effectLst/>
                        </a:rPr>
                        <a:t>Tribunal de Justicia Andino y mecanismos de nulidad​</a:t>
                      </a:r>
                      <a:endParaRPr lang="es-MX"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buNone/>
                      </a:pPr>
                      <a:r>
                        <a:rPr lang="es-MX" sz="2000" kern="100" dirty="0">
                          <a:effectLst/>
                        </a:rPr>
                        <a:t>Interpretación prejudicial obligatoria​</a:t>
                      </a:r>
                      <a:endParaRPr lang="es-MX"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486058782"/>
                  </a:ext>
                </a:extLst>
              </a:tr>
              <a:tr h="0">
                <a:tc>
                  <a:txBody>
                    <a:bodyPr/>
                    <a:lstStyle/>
                    <a:p>
                      <a:pPr>
                        <a:lnSpc>
                          <a:spcPct val="107000"/>
                        </a:lnSpc>
                        <a:spcAft>
                          <a:spcPts val="800"/>
                        </a:spcAft>
                        <a:buNone/>
                      </a:pPr>
                      <a:r>
                        <a:rPr lang="es-MX" sz="2000" kern="100">
                          <a:effectLst/>
                        </a:rPr>
                        <a:t>5</a:t>
                      </a:r>
                      <a:endParaRPr lang="es-MX"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buNone/>
                      </a:pPr>
                      <a:r>
                        <a:rPr lang="es-MX" sz="2000" kern="100">
                          <a:effectLst/>
                        </a:rPr>
                        <a:t>Acción de incumplimiento y solución de controversias​</a:t>
                      </a:r>
                      <a:endParaRPr lang="es-MX"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buNone/>
                      </a:pPr>
                      <a:r>
                        <a:rPr lang="es-MX" sz="2000" kern="100" dirty="0">
                          <a:effectLst/>
                        </a:rPr>
                        <a:t>Procesos latinoamericanos: ALADI, MERCOSUR, Alianza del Pacífico​</a:t>
                      </a:r>
                      <a:endParaRPr lang="es-MX"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155969187"/>
                  </a:ext>
                </a:extLst>
              </a:tr>
            </a:tbl>
          </a:graphicData>
        </a:graphic>
      </p:graphicFrame>
    </p:spTree>
    <p:extLst>
      <p:ext uri="{BB962C8B-B14F-4D97-AF65-F5344CB8AC3E}">
        <p14:creationId xmlns:p14="http://schemas.microsoft.com/office/powerpoint/2010/main" val="4474554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2. Tamaño y composición poblacional</a:t>
            </a:r>
          </a:p>
        </p:txBody>
      </p:sp>
      <p:sp>
        <p:nvSpPr>
          <p:cNvPr id="3" name="Content Placeholder 2"/>
          <p:cNvSpPr>
            <a:spLocks noGrp="1"/>
          </p:cNvSpPr>
          <p:nvPr>
            <p:ph idx="1"/>
          </p:nvPr>
        </p:nvSpPr>
        <p:spPr/>
        <p:txBody>
          <a:bodyPr/>
          <a:lstStyle/>
          <a:p>
            <a:r>
              <a:t>“La diferencia de población no impide integrarse si hay voluntad política.”</a:t>
            </a:r>
          </a:p>
          <a:p>
            <a:endParaRPr/>
          </a:p>
          <a:p>
            <a:r>
              <a:t>- Países grandes y pequeños pueden complementarse.</a:t>
            </a:r>
          </a:p>
          <a:p>
            <a:r>
              <a:t>- Ejemplo: En la CAN, Bolivia y Ecuador conviven con Colombia y Perú, manteniendo acuerdos comunes.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3. Economía y nivel de desarrollo</a:t>
            </a:r>
          </a:p>
        </p:txBody>
      </p:sp>
      <p:sp>
        <p:nvSpPr>
          <p:cNvPr id="3" name="Content Placeholder 2"/>
          <p:cNvSpPr>
            <a:spLocks noGrp="1"/>
          </p:cNvSpPr>
          <p:nvPr>
            <p:ph idx="1"/>
          </p:nvPr>
        </p:nvSpPr>
        <p:spPr/>
        <p:txBody>
          <a:bodyPr/>
          <a:lstStyle/>
          <a:p>
            <a:r>
              <a:t>“Las diferencias económicas existen, pero no son insalvables.”</a:t>
            </a:r>
          </a:p>
          <a:p>
            <a:endParaRPr/>
          </a:p>
          <a:p>
            <a:r>
              <a:t>- La clave está en mecanismos de compensación y cooperación.</a:t>
            </a:r>
          </a:p>
          <a:p>
            <a:r>
              <a:t>- Ejemplo: En la UE, fondos estructurales ayudan a países como Rumania o Bulgaria.</a:t>
            </a:r>
          </a:p>
          <a:p>
            <a:r>
              <a:t>- En ALADI, se aplican medidas especiales para los PMDER.</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4. Congruencia política</a:t>
            </a:r>
          </a:p>
        </p:txBody>
      </p:sp>
      <p:sp>
        <p:nvSpPr>
          <p:cNvPr id="3" name="Content Placeholder 2"/>
          <p:cNvSpPr>
            <a:spLocks noGrp="1"/>
          </p:cNvSpPr>
          <p:nvPr>
            <p:ph idx="1"/>
          </p:nvPr>
        </p:nvSpPr>
        <p:spPr/>
        <p:txBody>
          <a:bodyPr/>
          <a:lstStyle/>
          <a:p>
            <a:r>
              <a:t>“La afinidad política favorece el diálogo y la toma de decisiones comunes.”</a:t>
            </a:r>
          </a:p>
          <a:p>
            <a:endParaRPr/>
          </a:p>
          <a:p>
            <a:r>
              <a:t>- Regímenes democráticos estables logran mayores avances.</a:t>
            </a:r>
          </a:p>
          <a:p>
            <a:r>
              <a:t>- Ejemplo: El MERCOSUR surgió cuando Argentina y Brasil salían de dictaduras y consolidaban democracias.</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5. Identidad, cultura e historia compartida</a:t>
            </a:r>
          </a:p>
        </p:txBody>
      </p:sp>
      <p:sp>
        <p:nvSpPr>
          <p:cNvPr id="3" name="Content Placeholder 2"/>
          <p:cNvSpPr>
            <a:spLocks noGrp="1"/>
          </p:cNvSpPr>
          <p:nvPr>
            <p:ph idx="1"/>
          </p:nvPr>
        </p:nvSpPr>
        <p:spPr/>
        <p:txBody>
          <a:bodyPr/>
          <a:lstStyle/>
          <a:p>
            <a:r>
              <a:t>“El sentimiento de comunidad es un pegamento invisible pero poderoso.”</a:t>
            </a:r>
          </a:p>
          <a:p>
            <a:endParaRPr/>
          </a:p>
          <a:p>
            <a:r>
              <a:t>- Lengua común, tradiciones compartidas o pasado colonial similar generan confianza.</a:t>
            </a:r>
          </a:p>
          <a:p>
            <a:r>
              <a:t>- Ejemplo: En CARICOM, los países caribeños comparten idioma inglés y herencia histórica.</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5"/>
          <p:cNvSpPr txBox="1">
            <a:spLocks noGrp="1"/>
          </p:cNvSpPr>
          <p:nvPr>
            <p:ph type="title"/>
          </p:nvPr>
        </p:nvSpPr>
        <p:spPr>
          <a:xfrm>
            <a:off x="677334" y="1244008"/>
            <a:ext cx="8596668" cy="686391"/>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a:t>Objetivos de la integración:</a:t>
            </a:r>
            <a:endParaRPr/>
          </a:p>
        </p:txBody>
      </p:sp>
      <p:sp>
        <p:nvSpPr>
          <p:cNvPr id="307" name="Google Shape;307;p35"/>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lnSpcReduction="10000"/>
          </a:bodyPr>
          <a:lstStyle/>
          <a:p>
            <a:pPr marL="0" lvl="0" indent="0" algn="l" rtl="0">
              <a:spcBef>
                <a:spcPts val="0"/>
              </a:spcBef>
              <a:spcAft>
                <a:spcPts val="0"/>
              </a:spcAft>
              <a:buSzPts val="1440"/>
              <a:buNone/>
            </a:pPr>
            <a:r>
              <a:rPr lang="es-ES" dirty="0"/>
              <a:t>Se acepta ya ahora que “la integración es una cuestión política” (Banco Mundial, 2000). </a:t>
            </a:r>
          </a:p>
          <a:p>
            <a:pPr marL="0" lvl="0" indent="0" algn="l" rtl="0">
              <a:spcBef>
                <a:spcPts val="0"/>
              </a:spcBef>
              <a:spcAft>
                <a:spcPts val="0"/>
              </a:spcAft>
              <a:buSzPts val="1440"/>
              <a:buNone/>
            </a:pPr>
            <a:endParaRPr lang="es-ES" dirty="0"/>
          </a:p>
          <a:p>
            <a:pPr marL="0" lvl="0" indent="0" algn="l" rtl="0">
              <a:spcBef>
                <a:spcPts val="0"/>
              </a:spcBef>
              <a:spcAft>
                <a:spcPts val="0"/>
              </a:spcAft>
              <a:buSzPts val="1440"/>
              <a:buNone/>
            </a:pPr>
            <a:r>
              <a:rPr lang="es-ES" dirty="0"/>
              <a:t>Estos objetivos políticos más amplios son normalmente resumidos de la manera siguiente (Page 2000, Banco Mundial 2000, </a:t>
            </a:r>
            <a:r>
              <a:rPr lang="es-ES" dirty="0" err="1"/>
              <a:t>Bouzas</a:t>
            </a:r>
            <a:r>
              <a:rPr lang="es-ES" dirty="0"/>
              <a:t> 1999):  </a:t>
            </a:r>
            <a:endParaRPr dirty="0"/>
          </a:p>
          <a:p>
            <a:pPr lvl="1" indent="-342900">
              <a:buSzPts val="1440"/>
              <a:buChar char="►"/>
            </a:pPr>
            <a:r>
              <a:rPr lang="es-ES" sz="2400" dirty="0"/>
              <a:t>Seguridad intra y extra regional.  </a:t>
            </a:r>
            <a:endParaRPr sz="2400" dirty="0"/>
          </a:p>
          <a:p>
            <a:pPr lvl="1" indent="-342900">
              <a:buSzPts val="1440"/>
              <a:buChar char="►"/>
            </a:pPr>
            <a:r>
              <a:rPr lang="es-ES" sz="2400" dirty="0"/>
              <a:t>Adquisición de poder de negociación en el marco del sistema mundial/multilateral. </a:t>
            </a:r>
            <a:endParaRPr sz="2400" dirty="0"/>
          </a:p>
          <a:p>
            <a:pPr lvl="1" indent="-342900">
              <a:buSzPts val="1440"/>
              <a:buChar char="►"/>
            </a:pPr>
            <a:r>
              <a:rPr lang="es-ES" sz="2400" dirty="0"/>
              <a:t>“Consolidación” de reformas internas, no solo en áreas abarcadas directamente por cada proceso de IER sino también en otras áreas.  </a:t>
            </a:r>
            <a:endParaRPr sz="2400" dirty="0"/>
          </a:p>
          <a:p>
            <a:pPr marL="0" lvl="0" indent="0" algn="l" rtl="0">
              <a:spcBef>
                <a:spcPts val="1000"/>
              </a:spcBef>
              <a:spcAft>
                <a:spcPts val="0"/>
              </a:spcAft>
              <a:buSzPts val="1440"/>
              <a:buNone/>
            </a:pPr>
            <a:endParaRPr dirty="0"/>
          </a:p>
        </p:txBody>
      </p:sp>
      <p:sp>
        <p:nvSpPr>
          <p:cNvPr id="308" name="Google Shape;308;p35"/>
          <p:cNvSpPr/>
          <p:nvPr/>
        </p:nvSpPr>
        <p:spPr>
          <a:xfrm>
            <a:off x="3048000" y="6120515"/>
            <a:ext cx="6096000"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ES" sz="1200" dirty="0">
                <a:solidFill>
                  <a:schemeClr val="dk1"/>
                </a:solidFill>
                <a:latin typeface="Trebuchet MS"/>
                <a:ea typeface="Trebuchet MS"/>
                <a:cs typeface="Trebuchet MS"/>
                <a:sym typeface="Trebuchet MS"/>
              </a:rPr>
              <a:t>“</a:t>
            </a:r>
            <a:r>
              <a:rPr lang="es-ES" sz="1200" dirty="0" err="1">
                <a:solidFill>
                  <a:schemeClr val="dk1"/>
                </a:solidFill>
                <a:latin typeface="Trebuchet MS"/>
                <a:ea typeface="Trebuchet MS"/>
                <a:cs typeface="Trebuchet MS"/>
                <a:sym typeface="Trebuchet MS"/>
              </a:rPr>
              <a:t>lock</a:t>
            </a:r>
            <a:r>
              <a:rPr lang="es-ES" sz="1200" dirty="0">
                <a:solidFill>
                  <a:schemeClr val="dk1"/>
                </a:solidFill>
                <a:latin typeface="Trebuchet MS"/>
                <a:ea typeface="Trebuchet MS"/>
                <a:cs typeface="Trebuchet MS"/>
                <a:sym typeface="Trebuchet MS"/>
              </a:rPr>
              <a:t>-in”: que pretende trasmitir la idea de “echar el cerrojo” sobre una política o normativa al adquirir compromisos internacionales que impiden su reforma. </a:t>
            </a:r>
            <a:endParaRPr dirty="0"/>
          </a:p>
        </p:txBody>
      </p:sp>
      <p:pic>
        <p:nvPicPr>
          <p:cNvPr id="309" name="Google Shape;309;p35" descr="logo_horizontal"/>
          <p:cNvPicPr preferRelativeResize="0"/>
          <p:nvPr/>
        </p:nvPicPr>
        <p:blipFill rotWithShape="1">
          <a:blip r:embed="rId3">
            <a:alphaModFix/>
          </a:blip>
          <a:srcRect/>
          <a:stretch/>
        </p:blipFill>
        <p:spPr>
          <a:xfrm>
            <a:off x="0" y="0"/>
            <a:ext cx="4657725" cy="13239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6"/>
          <p:cNvSpPr txBox="1">
            <a:spLocks noGrp="1"/>
          </p:cNvSpPr>
          <p:nvPr>
            <p:ph type="title"/>
          </p:nvPr>
        </p:nvSpPr>
        <p:spPr>
          <a:xfrm>
            <a:off x="602906" y="1500189"/>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a:t>Reflexión</a:t>
            </a:r>
            <a:endParaRPr/>
          </a:p>
        </p:txBody>
      </p:sp>
      <p:sp>
        <p:nvSpPr>
          <p:cNvPr id="316" name="Google Shape;316;p36"/>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s-ES" dirty="0"/>
              <a:t>El lenguaje políticamente correcto no debería ocultar el hecho de que la integración regional ha sido y es a menudo utilizada, en todos los continentes, como un instrumento de influencia por los países dominantes o poderosos.</a:t>
            </a:r>
          </a:p>
          <a:p>
            <a:pPr marL="342900" lvl="0" indent="-342900" algn="l" rtl="0">
              <a:spcBef>
                <a:spcPts val="0"/>
              </a:spcBef>
              <a:spcAft>
                <a:spcPts val="0"/>
              </a:spcAft>
              <a:buSzPts val="1440"/>
              <a:buChar char="►"/>
            </a:pPr>
            <a:endParaRPr lang="es-ES" dirty="0"/>
          </a:p>
          <a:p>
            <a:pPr marL="342900" lvl="0" indent="-342900" algn="l" rtl="0">
              <a:spcBef>
                <a:spcPts val="0"/>
              </a:spcBef>
              <a:spcAft>
                <a:spcPts val="0"/>
              </a:spcAft>
              <a:buSzPts val="1440"/>
              <a:buChar char="►"/>
            </a:pPr>
            <a:r>
              <a:rPr lang="es-ES" dirty="0"/>
              <a:t>Toda evaluación de las relaciones entre la integración regional y el sistema multilateral debe tomar en cuenta esta posibilidad. </a:t>
            </a:r>
            <a:endParaRPr dirty="0"/>
          </a:p>
        </p:txBody>
      </p:sp>
      <p:sp>
        <p:nvSpPr>
          <p:cNvPr id="317" name="Google Shape;317;p36"/>
          <p:cNvSpPr/>
          <p:nvPr/>
        </p:nvSpPr>
        <p:spPr>
          <a:xfrm>
            <a:off x="7214772" y="3852346"/>
            <a:ext cx="1706621"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ES" sz="1800" u="sng">
                <a:solidFill>
                  <a:schemeClr val="hlink"/>
                </a:solidFill>
                <a:latin typeface="arial"/>
                <a:ea typeface="arial"/>
                <a:cs typeface="arial"/>
                <a:sym typeface="arial"/>
                <a:hlinkClick r:id="rId3"/>
              </a:rPr>
              <a:t>Ramón Torrent</a:t>
            </a:r>
            <a:endParaRPr sz="1800" b="0" i="0" u="sng" strike="noStrike">
              <a:solidFill>
                <a:schemeClr val="hlink"/>
              </a:solidFill>
              <a:latin typeface="arial"/>
              <a:ea typeface="arial"/>
              <a:cs typeface="arial"/>
              <a:sym typeface="arial"/>
              <a:hlinkClick r:id="rId3"/>
            </a:endParaRPr>
          </a:p>
        </p:txBody>
      </p:sp>
      <p:pic>
        <p:nvPicPr>
          <p:cNvPr id="318" name="Google Shape;318;p36" descr="logo_horizontal"/>
          <p:cNvPicPr preferRelativeResize="0"/>
          <p:nvPr/>
        </p:nvPicPr>
        <p:blipFill rotWithShape="1">
          <a:blip r:embed="rId4">
            <a:alphaModFix/>
          </a:blip>
          <a:srcRect/>
          <a:stretch/>
        </p:blipFill>
        <p:spPr>
          <a:xfrm>
            <a:off x="0" y="0"/>
            <a:ext cx="4657725" cy="13239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7"/>
          <p:cNvSpPr txBox="1">
            <a:spLocks noGrp="1"/>
          </p:cNvSpPr>
          <p:nvPr>
            <p:ph type="title"/>
          </p:nvPr>
        </p:nvSpPr>
        <p:spPr>
          <a:xfrm>
            <a:off x="677334" y="1500189"/>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a:t>Reflexión</a:t>
            </a:r>
            <a:endParaRPr/>
          </a:p>
        </p:txBody>
      </p:sp>
      <p:sp>
        <p:nvSpPr>
          <p:cNvPr id="325" name="Google Shape;325;p37"/>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SzPts val="1440"/>
              <a:buChar char="►"/>
            </a:pPr>
            <a:r>
              <a:rPr lang="es-ES" dirty="0">
                <a:solidFill>
                  <a:srgbClr val="000000"/>
                </a:solidFill>
                <a:latin typeface="Verdana"/>
                <a:ea typeface="Verdana"/>
                <a:cs typeface="Verdana"/>
                <a:sym typeface="Verdana"/>
              </a:rPr>
              <a:t>Esta política puede ser legítima para los países desarrollados y para acuerdos Sur-Sur en los que todos los miembros desean atraer inversiones extranjeras directas procedentes de los países industrializados. </a:t>
            </a:r>
            <a:endParaRPr dirty="0"/>
          </a:p>
          <a:p>
            <a:pPr marL="342900" lvl="0" indent="-342900" algn="just" rtl="0">
              <a:spcBef>
                <a:spcPts val="1000"/>
              </a:spcBef>
              <a:spcAft>
                <a:spcPts val="0"/>
              </a:spcAft>
              <a:buSzPts val="1440"/>
              <a:buChar char="►"/>
            </a:pPr>
            <a:r>
              <a:rPr lang="es-ES" dirty="0">
                <a:solidFill>
                  <a:srgbClr val="000000"/>
                </a:solidFill>
                <a:latin typeface="Verdana"/>
                <a:ea typeface="Verdana"/>
                <a:cs typeface="Verdana"/>
                <a:sym typeface="Verdana"/>
              </a:rPr>
              <a:t>En acuerdos Norte-Sur (por ejemplo, en acuerdos de Estados Unidos con países latinoamericanos), los países industrializados deberían siempre poder contestar la pregunta de por qué ellos comparten la idea de canalizar la inversión extranjera directa a un país en desarrollo específico excluyendo a los demás, y en particular a sus vecinos (por qué Chile y no Bolivia). </a:t>
            </a:r>
            <a:endParaRPr dirty="0"/>
          </a:p>
          <a:p>
            <a:pPr marL="342900" lvl="0" indent="-251459" algn="l" rtl="0">
              <a:spcBef>
                <a:spcPts val="1000"/>
              </a:spcBef>
              <a:spcAft>
                <a:spcPts val="0"/>
              </a:spcAft>
              <a:buSzPts val="1440"/>
              <a:buNone/>
            </a:pPr>
            <a:endParaRPr dirty="0"/>
          </a:p>
        </p:txBody>
      </p:sp>
      <p:pic>
        <p:nvPicPr>
          <p:cNvPr id="326" name="Google Shape;326;p37" descr="logo_horizontal"/>
          <p:cNvPicPr preferRelativeResize="0"/>
          <p:nvPr/>
        </p:nvPicPr>
        <p:blipFill rotWithShape="1">
          <a:blip r:embed="rId3">
            <a:alphaModFix/>
          </a:blip>
          <a:srcRect/>
          <a:stretch/>
        </p:blipFill>
        <p:spPr>
          <a:xfrm>
            <a:off x="0" y="0"/>
            <a:ext cx="4657725" cy="1323975"/>
          </a:xfrm>
          <a:prstGeom prst="rect">
            <a:avLst/>
          </a:prstGeom>
          <a:noFill/>
          <a:ln>
            <a:noFill/>
          </a:ln>
        </p:spPr>
      </p:pic>
      <p:sp>
        <p:nvSpPr>
          <p:cNvPr id="327" name="Google Shape;327;p37"/>
          <p:cNvSpPr/>
          <p:nvPr/>
        </p:nvSpPr>
        <p:spPr>
          <a:xfrm>
            <a:off x="5450601" y="6146705"/>
            <a:ext cx="1706621"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ES" sz="1800" u="sng" dirty="0">
                <a:solidFill>
                  <a:schemeClr val="hlink"/>
                </a:solidFill>
                <a:latin typeface="arial"/>
                <a:ea typeface="arial"/>
                <a:cs typeface="arial"/>
                <a:sym typeface="arial"/>
                <a:hlinkClick r:id="rId4"/>
              </a:rPr>
              <a:t>Ramón Torrent</a:t>
            </a:r>
            <a:endParaRPr sz="1800" b="0" i="0" u="sng" strike="noStrike" dirty="0">
              <a:solidFill>
                <a:schemeClr val="hlink"/>
              </a:solidFill>
              <a:latin typeface="arial"/>
              <a:ea typeface="arial"/>
              <a:cs typeface="arial"/>
              <a:sym typeface="arial"/>
              <a:hlinkClick r:id="rId4"/>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8"/>
          <p:cNvSpPr txBox="1">
            <a:spLocks noGrp="1"/>
          </p:cNvSpPr>
          <p:nvPr>
            <p:ph idx="1"/>
          </p:nvPr>
        </p:nvSpPr>
        <p:spPr>
          <a:xfrm>
            <a:off x="677334" y="2160589"/>
            <a:ext cx="8596668" cy="4171841"/>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s-ES" dirty="0"/>
              <a:t>La integración regional, por importante que sea, es tan sólo un medio y nunca debería convertirse en un fin en sí misma. </a:t>
            </a:r>
            <a:endParaRPr dirty="0"/>
          </a:p>
          <a:p>
            <a:pPr marL="342900" lvl="0" indent="-342900" algn="l" rtl="0">
              <a:spcBef>
                <a:spcPts val="1000"/>
              </a:spcBef>
              <a:spcAft>
                <a:spcPts val="0"/>
              </a:spcAft>
              <a:buSzPts val="1440"/>
              <a:buChar char="►"/>
            </a:pPr>
            <a:r>
              <a:rPr lang="es-ES" dirty="0"/>
              <a:t>La integración puede ser un éxito en sí misma sin necesariamente ser un éxito en términos de estos objetivos más amplios. </a:t>
            </a:r>
            <a:endParaRPr dirty="0"/>
          </a:p>
          <a:p>
            <a:pPr marL="342900" lvl="0" indent="-342900" algn="l" rtl="0">
              <a:spcBef>
                <a:spcPts val="1000"/>
              </a:spcBef>
              <a:spcAft>
                <a:spcPts val="0"/>
              </a:spcAft>
              <a:buSzPts val="1440"/>
              <a:buChar char="►"/>
            </a:pPr>
            <a:r>
              <a:rPr lang="es-ES" dirty="0"/>
              <a:t>La evolución de la Unión Europea durante los años 1990, incluyendo la creación de la unión monetaria, proporciona el mejor caso real para discutir esta cuestión:</a:t>
            </a:r>
          </a:p>
          <a:p>
            <a:pPr lvl="1" indent="-342900">
              <a:buSzPts val="1440"/>
              <a:buChar char="►"/>
            </a:pPr>
            <a:r>
              <a:rPr lang="es-ES" dirty="0"/>
              <a:t>Ha sido un éxito en términos de integración porque ha tenido un alto grado de contenido efectivo y dinamismo. </a:t>
            </a:r>
            <a:endParaRPr dirty="0"/>
          </a:p>
          <a:p>
            <a:pPr lvl="1" indent="-342900">
              <a:buSzPts val="1440"/>
              <a:buChar char="►"/>
            </a:pPr>
            <a:r>
              <a:rPr lang="es-ES" dirty="0"/>
              <a:t>Ha tenido resultados más bien decepcionantes en términos económicos, ha conducido a una creciente desafección entre los ciudadanos respecto a las instituciones europeas y está acabando por restar fortaleza al proceso. </a:t>
            </a:r>
            <a:endParaRPr dirty="0"/>
          </a:p>
        </p:txBody>
      </p:sp>
      <p:sp>
        <p:nvSpPr>
          <p:cNvPr id="334" name="Google Shape;334;p38"/>
          <p:cNvSpPr txBox="1"/>
          <p:nvPr/>
        </p:nvSpPr>
        <p:spPr>
          <a:xfrm>
            <a:off x="677334" y="1500189"/>
            <a:ext cx="8596668" cy="1320800"/>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3600"/>
              <a:buFont typeface="Trebuchet MS"/>
              <a:buNone/>
            </a:pPr>
            <a:r>
              <a:rPr lang="es-ES" sz="3600">
                <a:solidFill>
                  <a:schemeClr val="accent1"/>
                </a:solidFill>
                <a:latin typeface="Trebuchet MS"/>
                <a:ea typeface="Trebuchet MS"/>
                <a:cs typeface="Trebuchet MS"/>
                <a:sym typeface="Trebuchet MS"/>
              </a:rPr>
              <a:t>Reflexión</a:t>
            </a:r>
            <a:endParaRPr sz="3600" dirty="0">
              <a:solidFill>
                <a:schemeClr val="accent1"/>
              </a:solidFill>
              <a:latin typeface="Trebuchet MS"/>
              <a:ea typeface="Trebuchet MS"/>
              <a:cs typeface="Trebuchet MS"/>
              <a:sym typeface="Trebuchet MS"/>
            </a:endParaRPr>
          </a:p>
        </p:txBody>
      </p:sp>
      <p:sp>
        <p:nvSpPr>
          <p:cNvPr id="335" name="Google Shape;335;p38"/>
          <p:cNvSpPr/>
          <p:nvPr/>
        </p:nvSpPr>
        <p:spPr>
          <a:xfrm>
            <a:off x="7115448" y="6332430"/>
            <a:ext cx="1706621"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ES" sz="1800" u="sng" dirty="0">
                <a:solidFill>
                  <a:schemeClr val="hlink"/>
                </a:solidFill>
                <a:latin typeface="arial"/>
                <a:ea typeface="arial"/>
                <a:cs typeface="arial"/>
                <a:sym typeface="arial"/>
                <a:hlinkClick r:id="rId3"/>
              </a:rPr>
              <a:t>Ramón Torrent</a:t>
            </a:r>
            <a:endParaRPr sz="1800" b="0" i="0" u="sng" strike="noStrike" dirty="0">
              <a:solidFill>
                <a:schemeClr val="hlink"/>
              </a:solidFill>
              <a:latin typeface="arial"/>
              <a:ea typeface="arial"/>
              <a:cs typeface="arial"/>
              <a:sym typeface="arial"/>
              <a:hlinkClick r:id="rId3"/>
            </a:endParaRPr>
          </a:p>
        </p:txBody>
      </p:sp>
      <p:pic>
        <p:nvPicPr>
          <p:cNvPr id="336" name="Google Shape;336;p38" descr="logo_horizontal"/>
          <p:cNvPicPr preferRelativeResize="0"/>
          <p:nvPr/>
        </p:nvPicPr>
        <p:blipFill rotWithShape="1">
          <a:blip r:embed="rId4">
            <a:alphaModFix/>
          </a:blip>
          <a:srcRect/>
          <a:stretch/>
        </p:blipFill>
        <p:spPr>
          <a:xfrm>
            <a:off x="0" y="0"/>
            <a:ext cx="4657725" cy="13239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4EE0FE-75B7-9774-F9DA-6C2C108C3E76}"/>
              </a:ext>
            </a:extLst>
          </p:cNvPr>
          <p:cNvSpPr>
            <a:spLocks noGrp="1"/>
          </p:cNvSpPr>
          <p:nvPr>
            <p:ph type="title"/>
          </p:nvPr>
        </p:nvSpPr>
        <p:spPr>
          <a:xfrm>
            <a:off x="677334" y="609599"/>
            <a:ext cx="5288037" cy="4550229"/>
          </a:xfrm>
        </p:spPr>
        <p:txBody>
          <a:bodyPr/>
          <a:lstStyle/>
          <a:p>
            <a:br>
              <a:rPr lang="es-MX" dirty="0"/>
            </a:br>
            <a:r>
              <a:rPr lang="es-MX" dirty="0"/>
              <a:t>Reflexión propia…..</a:t>
            </a:r>
          </a:p>
        </p:txBody>
      </p:sp>
      <p:pic>
        <p:nvPicPr>
          <p:cNvPr id="5" name="Marcador de contenido 4">
            <a:extLst>
              <a:ext uri="{FF2B5EF4-FFF2-40B4-BE49-F238E27FC236}">
                <a16:creationId xmlns:a16="http://schemas.microsoft.com/office/drawing/2014/main" id="{B993B8F9-83E1-9235-E0D9-D0C8A7CDF9A7}"/>
              </a:ext>
            </a:extLst>
          </p:cNvPr>
          <p:cNvPicPr>
            <a:picLocks noGrp="1" noChangeAspect="1"/>
          </p:cNvPicPr>
          <p:nvPr>
            <p:ph idx="1"/>
          </p:nvPr>
        </p:nvPicPr>
        <p:blipFill>
          <a:blip r:embed="rId2"/>
          <a:stretch>
            <a:fillRect/>
          </a:stretch>
        </p:blipFill>
        <p:spPr>
          <a:xfrm>
            <a:off x="6051777" y="717777"/>
            <a:ext cx="6140223" cy="6140223"/>
          </a:xfrm>
        </p:spPr>
      </p:pic>
    </p:spTree>
    <p:extLst>
      <p:ext uri="{BB962C8B-B14F-4D97-AF65-F5344CB8AC3E}">
        <p14:creationId xmlns:p14="http://schemas.microsoft.com/office/powerpoint/2010/main" val="12681788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err="1"/>
              <a:t>Globalización</a:t>
            </a:r>
            <a:r>
              <a:rPr dirty="0"/>
              <a:t> </a:t>
            </a:r>
            <a:r>
              <a:rPr dirty="0" err="1"/>
              <a:t>en</a:t>
            </a:r>
            <a:r>
              <a:rPr dirty="0"/>
              <a:t> </a:t>
            </a:r>
            <a:r>
              <a:rPr dirty="0" err="1"/>
              <a:t>revisión</a:t>
            </a:r>
            <a:endParaRPr dirty="0"/>
          </a:p>
        </p:txBody>
      </p:sp>
      <p:sp>
        <p:nvSpPr>
          <p:cNvPr id="3" name="Content Placeholder 2"/>
          <p:cNvSpPr>
            <a:spLocks noGrp="1"/>
          </p:cNvSpPr>
          <p:nvPr>
            <p:ph idx="1"/>
          </p:nvPr>
        </p:nvSpPr>
        <p:spPr/>
        <p:txBody>
          <a:bodyPr>
            <a:normAutofit/>
          </a:bodyPr>
          <a:lstStyle/>
          <a:p>
            <a:pPr algn="just"/>
            <a:r>
              <a:rPr sz="2800" dirty="0"/>
              <a:t>La </a:t>
            </a:r>
            <a:r>
              <a:rPr sz="2800" dirty="0" err="1"/>
              <a:t>globalización</a:t>
            </a:r>
            <a:r>
              <a:rPr sz="2800" dirty="0"/>
              <a:t> se </a:t>
            </a:r>
            <a:r>
              <a:rPr sz="2800" dirty="0" err="1"/>
              <a:t>encuentra</a:t>
            </a:r>
            <a:r>
              <a:rPr sz="2800" dirty="0"/>
              <a:t> </a:t>
            </a:r>
            <a:r>
              <a:rPr sz="2800" dirty="0" err="1"/>
              <a:t>en</a:t>
            </a:r>
            <a:r>
              <a:rPr sz="2800" dirty="0"/>
              <a:t> </a:t>
            </a:r>
            <a:r>
              <a:rPr sz="2800" dirty="0" err="1"/>
              <a:t>una</a:t>
            </a:r>
            <a:r>
              <a:rPr sz="2800" dirty="0"/>
              <a:t> </a:t>
            </a:r>
            <a:r>
              <a:rPr sz="2800" dirty="0" err="1"/>
              <a:t>fase</a:t>
            </a:r>
            <a:r>
              <a:rPr sz="2800" dirty="0"/>
              <a:t> de </a:t>
            </a:r>
            <a:r>
              <a:rPr sz="2800" dirty="0" err="1"/>
              <a:t>transformación</a:t>
            </a:r>
            <a:r>
              <a:rPr sz="2800" dirty="0"/>
              <a:t>. El </a:t>
            </a:r>
            <a:r>
              <a:rPr sz="2800" dirty="0" err="1"/>
              <a:t>ascenso</a:t>
            </a:r>
            <a:r>
              <a:rPr sz="2800" dirty="0"/>
              <a:t> del </a:t>
            </a:r>
            <a:r>
              <a:rPr sz="2800" dirty="0" err="1"/>
              <a:t>proteccionismo</a:t>
            </a:r>
            <a:r>
              <a:rPr sz="2800" dirty="0"/>
              <a:t>, </a:t>
            </a:r>
            <a:r>
              <a:rPr sz="2800" dirty="0" err="1"/>
              <a:t>liderado</a:t>
            </a:r>
            <a:r>
              <a:rPr sz="2800" dirty="0"/>
              <a:t> </a:t>
            </a:r>
            <a:r>
              <a:rPr sz="2800" dirty="0" err="1"/>
              <a:t>por</a:t>
            </a:r>
            <a:r>
              <a:rPr sz="2800" dirty="0"/>
              <a:t> </a:t>
            </a:r>
            <a:r>
              <a:rPr sz="2800" dirty="0" err="1"/>
              <a:t>figuras</a:t>
            </a:r>
            <a:r>
              <a:rPr sz="2800" dirty="0"/>
              <a:t> </a:t>
            </a:r>
            <a:r>
              <a:rPr sz="2800" dirty="0" err="1"/>
              <a:t>como</a:t>
            </a:r>
            <a:r>
              <a:rPr sz="2800" dirty="0"/>
              <a:t> Donald Trump, </a:t>
            </a:r>
            <a:r>
              <a:rPr sz="2800" dirty="0" err="1"/>
              <a:t>plantea</a:t>
            </a:r>
            <a:r>
              <a:rPr sz="2800" dirty="0"/>
              <a:t> </a:t>
            </a:r>
            <a:r>
              <a:rPr sz="2800" dirty="0" err="1"/>
              <a:t>tensiones</a:t>
            </a:r>
            <a:r>
              <a:rPr sz="2800" dirty="0"/>
              <a:t> entre </a:t>
            </a:r>
            <a:r>
              <a:rPr sz="2800" dirty="0" err="1"/>
              <a:t>apertura</a:t>
            </a:r>
            <a:r>
              <a:rPr sz="2800" dirty="0"/>
              <a:t> </a:t>
            </a:r>
            <a:r>
              <a:rPr sz="2800" dirty="0" err="1"/>
              <a:t>económica</a:t>
            </a:r>
            <a:r>
              <a:rPr sz="2800" dirty="0"/>
              <a:t> e </a:t>
            </a:r>
            <a:r>
              <a:rPr sz="2800" dirty="0" err="1"/>
              <a:t>intereses</a:t>
            </a:r>
            <a:r>
              <a:rPr sz="2800" dirty="0"/>
              <a:t> </a:t>
            </a:r>
            <a:r>
              <a:rPr sz="2800" dirty="0" err="1"/>
              <a:t>nacionales</a:t>
            </a:r>
            <a:r>
              <a:rPr sz="2800" dirty="0"/>
              <a:t>. Esto </a:t>
            </a:r>
            <a:r>
              <a:rPr sz="2800" dirty="0" err="1"/>
              <a:t>obliga</a:t>
            </a:r>
            <a:r>
              <a:rPr sz="2800" dirty="0"/>
              <a:t> a América Latina a </a:t>
            </a:r>
            <a:r>
              <a:rPr sz="2800" dirty="0" err="1"/>
              <a:t>replantear</a:t>
            </a:r>
            <a:r>
              <a:rPr sz="2800" dirty="0"/>
              <a:t> </a:t>
            </a:r>
            <a:r>
              <a:rPr sz="2800" dirty="0" err="1"/>
              <a:t>su</a:t>
            </a:r>
            <a:r>
              <a:rPr sz="2800" dirty="0"/>
              <a:t> </a:t>
            </a:r>
            <a:r>
              <a:rPr sz="2800" dirty="0" err="1"/>
              <a:t>estrategia</a:t>
            </a:r>
            <a:r>
              <a:rPr sz="2800" dirty="0"/>
              <a:t> </a:t>
            </a:r>
            <a:r>
              <a:rPr sz="2800" dirty="0" err="1"/>
              <a:t>colectiva</a:t>
            </a:r>
            <a:r>
              <a:rPr sz="2800" dirty="0"/>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Sesión 1: Introducción y Fundamentos</a:t>
            </a:r>
          </a:p>
        </p:txBody>
      </p:sp>
      <p:sp>
        <p:nvSpPr>
          <p:cNvPr id="3" name="Content Placeholder 2"/>
          <p:cNvSpPr>
            <a:spLocks noGrp="1"/>
          </p:cNvSpPr>
          <p:nvPr>
            <p:ph idx="1"/>
          </p:nvPr>
        </p:nvSpPr>
        <p:spPr/>
        <p:txBody>
          <a:bodyPr/>
          <a:lstStyle/>
          <a:p>
            <a:endParaRPr/>
          </a:p>
          <a:p>
            <a:pPr>
              <a:spcAft>
                <a:spcPts val="1000"/>
              </a:spcAft>
              <a:defRPr sz="1800"/>
            </a:pPr>
            <a:r>
              <a:t>Tema 1: Introducción al Derecho de la Integración - Comprenderemos qué es el derecho de la integración, por qué existe y cómo se diferencia del derecho internacional clásico. Iniciamos el camino hacia una visión regional del derecho.</a:t>
            </a:r>
          </a:p>
          <a:p>
            <a:pPr>
              <a:spcAft>
                <a:spcPts val="1000"/>
              </a:spcAft>
              <a:defRPr sz="1800"/>
            </a:pPr>
            <a:r>
              <a:t>Tema 2: Globalización e Integración Regional - Analizaremos cómo la globalización empuja a los Estados a unirse y qué desafíos y oportunidades surgen en este contexto jurídico, político y económico interdependiente.</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El </a:t>
            </a:r>
            <a:r>
              <a:rPr dirty="0" err="1"/>
              <a:t>regreso</a:t>
            </a:r>
            <a:r>
              <a:rPr dirty="0"/>
              <a:t> del </a:t>
            </a:r>
            <a:r>
              <a:rPr dirty="0" err="1"/>
              <a:t>nacionalismo</a:t>
            </a:r>
            <a:r>
              <a:rPr dirty="0"/>
              <a:t> </a:t>
            </a:r>
            <a:r>
              <a:rPr dirty="0" err="1"/>
              <a:t>económico</a:t>
            </a:r>
            <a:endParaRPr dirty="0"/>
          </a:p>
        </p:txBody>
      </p:sp>
      <p:sp>
        <p:nvSpPr>
          <p:cNvPr id="3" name="Content Placeholder 2"/>
          <p:cNvSpPr>
            <a:spLocks noGrp="1"/>
          </p:cNvSpPr>
          <p:nvPr>
            <p:ph idx="1"/>
          </p:nvPr>
        </p:nvSpPr>
        <p:spPr/>
        <p:txBody>
          <a:bodyPr>
            <a:normAutofit/>
          </a:bodyPr>
          <a:lstStyle/>
          <a:p>
            <a:pPr algn="just"/>
            <a:r>
              <a:rPr sz="3200" dirty="0"/>
              <a:t>Trump ha </a:t>
            </a:r>
            <a:r>
              <a:rPr sz="3200" dirty="0" err="1"/>
              <a:t>reintroducido</a:t>
            </a:r>
            <a:r>
              <a:rPr sz="3200" dirty="0"/>
              <a:t> </a:t>
            </a:r>
            <a:r>
              <a:rPr sz="3200" dirty="0" err="1"/>
              <a:t>aranceles</a:t>
            </a:r>
            <a:r>
              <a:rPr sz="3200" dirty="0"/>
              <a:t> </a:t>
            </a:r>
            <a:r>
              <a:rPr sz="3200" dirty="0" err="1"/>
              <a:t>elevados</a:t>
            </a:r>
            <a:r>
              <a:rPr sz="3200" dirty="0"/>
              <a:t> a </a:t>
            </a:r>
            <a:r>
              <a:rPr sz="3200" dirty="0" err="1"/>
              <a:t>bienes</a:t>
            </a:r>
            <a:r>
              <a:rPr sz="3200" dirty="0"/>
              <a:t> clave (</a:t>
            </a:r>
            <a:r>
              <a:rPr sz="3200" dirty="0" err="1"/>
              <a:t>acero</a:t>
            </a:r>
            <a:r>
              <a:rPr sz="3200" dirty="0"/>
              <a:t>, autos, </a:t>
            </a:r>
            <a:r>
              <a:rPr sz="3200" dirty="0" err="1"/>
              <a:t>tecnología</a:t>
            </a:r>
            <a:r>
              <a:rPr sz="3200" dirty="0"/>
              <a:t>) y </a:t>
            </a:r>
            <a:r>
              <a:rPr sz="3200" dirty="0" err="1"/>
              <a:t>busca</a:t>
            </a:r>
            <a:r>
              <a:rPr sz="3200" dirty="0"/>
              <a:t> </a:t>
            </a:r>
            <a:r>
              <a:rPr sz="3200" dirty="0" err="1"/>
              <a:t>reindustrializar</a:t>
            </a:r>
            <a:r>
              <a:rPr sz="3200" dirty="0"/>
              <a:t> EE.UU.</a:t>
            </a:r>
          </a:p>
          <a:p>
            <a:pPr algn="just"/>
            <a:r>
              <a:rPr sz="3200" dirty="0"/>
              <a:t>Esto </a:t>
            </a:r>
            <a:r>
              <a:rPr sz="3200" dirty="0" err="1"/>
              <a:t>debilita</a:t>
            </a:r>
            <a:r>
              <a:rPr sz="3200" dirty="0"/>
              <a:t> </a:t>
            </a:r>
            <a:r>
              <a:rPr sz="3200" dirty="0" err="1"/>
              <a:t>reglas</a:t>
            </a:r>
            <a:r>
              <a:rPr sz="3200" dirty="0"/>
              <a:t> </a:t>
            </a:r>
            <a:r>
              <a:rPr sz="3200" dirty="0" err="1"/>
              <a:t>multilaterales</a:t>
            </a:r>
            <a:r>
              <a:rPr sz="3200" dirty="0"/>
              <a:t> y </a:t>
            </a:r>
            <a:r>
              <a:rPr sz="3200" dirty="0" err="1"/>
              <a:t>muestra</a:t>
            </a:r>
            <a:r>
              <a:rPr sz="3200" dirty="0"/>
              <a:t> </a:t>
            </a:r>
            <a:r>
              <a:rPr sz="3200" dirty="0" err="1"/>
              <a:t>los</a:t>
            </a:r>
            <a:r>
              <a:rPr sz="3200" dirty="0"/>
              <a:t> </a:t>
            </a:r>
            <a:r>
              <a:rPr sz="3200" dirty="0" err="1"/>
              <a:t>límites</a:t>
            </a:r>
            <a:r>
              <a:rPr sz="3200" dirty="0"/>
              <a:t> del </a:t>
            </a:r>
            <a:r>
              <a:rPr sz="3200" dirty="0" err="1"/>
              <a:t>orden</a:t>
            </a:r>
            <a:r>
              <a:rPr sz="3200" dirty="0"/>
              <a:t> liberal global.</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err="1"/>
              <a:t>Vulnerabilidad</a:t>
            </a:r>
            <a:r>
              <a:rPr dirty="0"/>
              <a:t> </a:t>
            </a:r>
            <a:r>
              <a:rPr dirty="0" err="1"/>
              <a:t>latinoamericana</a:t>
            </a:r>
            <a:endParaRPr dirty="0"/>
          </a:p>
        </p:txBody>
      </p:sp>
      <p:sp>
        <p:nvSpPr>
          <p:cNvPr id="3" name="Content Placeholder 2"/>
          <p:cNvSpPr>
            <a:spLocks noGrp="1"/>
          </p:cNvSpPr>
          <p:nvPr>
            <p:ph idx="1"/>
          </p:nvPr>
        </p:nvSpPr>
        <p:spPr/>
        <p:txBody>
          <a:bodyPr/>
          <a:lstStyle/>
          <a:p>
            <a:r>
              <a:t>La región aún depende de exportaciones primarias y mantiene baja integración productiva.</a:t>
            </a:r>
          </a:p>
          <a:p>
            <a:r>
              <a:t>- Solo el 12% del contenido exportado es de origen regional</a:t>
            </a:r>
          </a:p>
          <a:p>
            <a:r>
              <a:t>- El comercio intrarregional representa solo el 16% en ALADI (vs. 60% en UE)</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err="1"/>
              <a:t>Integración</a:t>
            </a:r>
            <a:r>
              <a:rPr dirty="0"/>
              <a:t> </a:t>
            </a:r>
            <a:r>
              <a:rPr dirty="0" err="1"/>
              <a:t>como</a:t>
            </a:r>
            <a:r>
              <a:rPr dirty="0"/>
              <a:t> </a:t>
            </a:r>
            <a:r>
              <a:rPr dirty="0" err="1"/>
              <a:t>defensa</a:t>
            </a:r>
            <a:r>
              <a:rPr dirty="0"/>
              <a:t> </a:t>
            </a:r>
            <a:r>
              <a:rPr dirty="0" err="1"/>
              <a:t>estructural</a:t>
            </a:r>
            <a:endParaRPr dirty="0"/>
          </a:p>
        </p:txBody>
      </p:sp>
      <p:sp>
        <p:nvSpPr>
          <p:cNvPr id="3" name="Content Placeholder 2"/>
          <p:cNvSpPr>
            <a:spLocks noGrp="1"/>
          </p:cNvSpPr>
          <p:nvPr>
            <p:ph idx="1"/>
          </p:nvPr>
        </p:nvSpPr>
        <p:spPr/>
        <p:txBody>
          <a:bodyPr/>
          <a:lstStyle/>
          <a:p>
            <a:r>
              <a:t>La integración regional no es un fin en sí mismo, sino una respuesta estratégica ante la globalización desigual.</a:t>
            </a:r>
          </a:p>
          <a:p>
            <a:r>
              <a:t>Permite diversificar mercados, coordinar respuestas y proteger sectores vulnerables.</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El derecho </a:t>
            </a:r>
            <a:r>
              <a:rPr dirty="0" err="1"/>
              <a:t>comunitario</a:t>
            </a:r>
            <a:r>
              <a:rPr dirty="0"/>
              <a:t> </a:t>
            </a:r>
            <a:r>
              <a:rPr dirty="0" err="1"/>
              <a:t>como</a:t>
            </a:r>
            <a:r>
              <a:rPr dirty="0"/>
              <a:t> </a:t>
            </a:r>
            <a:r>
              <a:rPr dirty="0" err="1"/>
              <a:t>blindaje</a:t>
            </a:r>
            <a:endParaRPr dirty="0"/>
          </a:p>
        </p:txBody>
      </p:sp>
      <p:sp>
        <p:nvSpPr>
          <p:cNvPr id="3" name="Content Placeholder 2"/>
          <p:cNvSpPr>
            <a:spLocks noGrp="1"/>
          </p:cNvSpPr>
          <p:nvPr>
            <p:ph idx="1"/>
          </p:nvPr>
        </p:nvSpPr>
        <p:spPr/>
        <p:txBody>
          <a:bodyPr/>
          <a:lstStyle/>
          <a:p>
            <a:r>
              <a:t>El derecho comunitario dota de previsibilidad, estabilidad y obligatoriedad a los compromisos.</a:t>
            </a:r>
          </a:p>
          <a:p>
            <a:r>
              <a:t>Fortalece el acceso igualitario al mercado regional y facilita la resolución de controversias.</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err="1"/>
              <a:t>Lecciones</a:t>
            </a:r>
            <a:r>
              <a:rPr dirty="0"/>
              <a:t> del ZOLLVEREIN y la UE</a:t>
            </a:r>
          </a:p>
        </p:txBody>
      </p:sp>
      <p:sp>
        <p:nvSpPr>
          <p:cNvPr id="3" name="Content Placeholder 2"/>
          <p:cNvSpPr>
            <a:spLocks noGrp="1"/>
          </p:cNvSpPr>
          <p:nvPr>
            <p:ph idx="1"/>
          </p:nvPr>
        </p:nvSpPr>
        <p:spPr/>
        <p:txBody>
          <a:bodyPr/>
          <a:lstStyle/>
          <a:p>
            <a:r>
              <a:t>Procesos como el Zollverein (1834) o la Unión Europea han demostrado que la integración puede surgir de crisis geopolíticas.</a:t>
            </a:r>
          </a:p>
          <a:p>
            <a:r>
              <a:t>Hoy, América Latina necesita una respuesta equivalente frente al neoproteccionismo global.</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La </a:t>
            </a:r>
            <a:r>
              <a:rPr dirty="0" err="1"/>
              <a:t>paradoja</a:t>
            </a:r>
            <a:r>
              <a:rPr dirty="0"/>
              <a:t> del </a:t>
            </a:r>
            <a:r>
              <a:rPr dirty="0" err="1"/>
              <a:t>regionalismo</a:t>
            </a:r>
            <a:r>
              <a:rPr dirty="0"/>
              <a:t> </a:t>
            </a:r>
            <a:r>
              <a:rPr dirty="0" err="1"/>
              <a:t>latinoamericano</a:t>
            </a:r>
            <a:endParaRPr dirty="0"/>
          </a:p>
        </p:txBody>
      </p:sp>
      <p:sp>
        <p:nvSpPr>
          <p:cNvPr id="3" name="Content Placeholder 2"/>
          <p:cNvSpPr>
            <a:spLocks noGrp="1"/>
          </p:cNvSpPr>
          <p:nvPr>
            <p:ph idx="1"/>
          </p:nvPr>
        </p:nvSpPr>
        <p:spPr/>
        <p:txBody>
          <a:bodyPr/>
          <a:lstStyle/>
          <a:p>
            <a:r>
              <a:t>Aunque existen múltiples esquemas (ALADI, MERCOSUR, CAN), la falta de coherencia y convergencia debilita el poder de la región.</a:t>
            </a:r>
          </a:p>
          <a:p>
            <a:r>
              <a:t>Es necesario pasar del regionalismo retórico al regionalismo funcional.</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Una </a:t>
            </a:r>
            <a:r>
              <a:rPr dirty="0" err="1"/>
              <a:t>oportunidad</a:t>
            </a:r>
            <a:r>
              <a:rPr dirty="0"/>
              <a:t> para </a:t>
            </a:r>
            <a:r>
              <a:rPr dirty="0" err="1"/>
              <a:t>relanzar</a:t>
            </a:r>
            <a:r>
              <a:rPr dirty="0"/>
              <a:t> ALADI</a:t>
            </a:r>
          </a:p>
        </p:txBody>
      </p:sp>
      <p:sp>
        <p:nvSpPr>
          <p:cNvPr id="3" name="Content Placeholder 2"/>
          <p:cNvSpPr>
            <a:spLocks noGrp="1"/>
          </p:cNvSpPr>
          <p:nvPr>
            <p:ph idx="1"/>
          </p:nvPr>
        </p:nvSpPr>
        <p:spPr/>
        <p:txBody>
          <a:bodyPr/>
          <a:lstStyle/>
          <a:p>
            <a:r>
              <a:t>La ALADI, con su base jurídica flexible y su alcance continental, puede ser la plataforma para articular una respuesta conjunta.</a:t>
            </a:r>
          </a:p>
          <a:p>
            <a:r>
              <a:t>Debe modernizarse incorporando herramientas digitales, inteligencia comercial e instituciones más sólidas.</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err="1"/>
              <a:t>Estrategia</a:t>
            </a:r>
            <a:r>
              <a:rPr dirty="0"/>
              <a:t> </a:t>
            </a:r>
            <a:r>
              <a:rPr dirty="0" err="1"/>
              <a:t>compartida</a:t>
            </a:r>
            <a:r>
              <a:rPr dirty="0"/>
              <a:t> ante </a:t>
            </a:r>
            <a:r>
              <a:rPr dirty="0" err="1"/>
              <a:t>escenarios</a:t>
            </a:r>
            <a:r>
              <a:rPr dirty="0"/>
              <a:t> </a:t>
            </a:r>
            <a:r>
              <a:rPr dirty="0" err="1"/>
              <a:t>globales</a:t>
            </a:r>
            <a:r>
              <a:rPr dirty="0"/>
              <a:t> </a:t>
            </a:r>
            <a:r>
              <a:rPr dirty="0" err="1"/>
              <a:t>inciertos</a:t>
            </a:r>
            <a:endParaRPr dirty="0"/>
          </a:p>
        </p:txBody>
      </p:sp>
      <p:sp>
        <p:nvSpPr>
          <p:cNvPr id="3" name="Content Placeholder 2"/>
          <p:cNvSpPr>
            <a:spLocks noGrp="1"/>
          </p:cNvSpPr>
          <p:nvPr>
            <p:ph idx="1"/>
          </p:nvPr>
        </p:nvSpPr>
        <p:spPr/>
        <p:txBody>
          <a:bodyPr/>
          <a:lstStyle/>
          <a:p>
            <a:r>
              <a:t>Trump hoy, pero mañana podría ser otra potencia o crisis sistémica.</a:t>
            </a:r>
          </a:p>
          <a:p>
            <a:r>
              <a:t>La integración regional permite responder como bloque, defendiendo intereses comunes en comercio, salud, medio ambiente y seguridad.</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dirty="0"/>
              <a:t>¿Por </a:t>
            </a:r>
            <a:r>
              <a:rPr dirty="0" err="1"/>
              <a:t>qué</a:t>
            </a:r>
            <a:r>
              <a:rPr dirty="0"/>
              <a:t> </a:t>
            </a:r>
            <a:r>
              <a:rPr dirty="0" err="1"/>
              <a:t>importa</a:t>
            </a:r>
            <a:r>
              <a:rPr dirty="0"/>
              <a:t> la forma de </a:t>
            </a:r>
            <a:r>
              <a:rPr dirty="0" err="1"/>
              <a:t>integración</a:t>
            </a:r>
            <a:r>
              <a:rPr dirty="0"/>
              <a:t>?</a:t>
            </a:r>
          </a:p>
        </p:txBody>
      </p:sp>
      <p:sp>
        <p:nvSpPr>
          <p:cNvPr id="3" name="Content Placeholder 2"/>
          <p:cNvSpPr>
            <a:spLocks noGrp="1"/>
          </p:cNvSpPr>
          <p:nvPr>
            <p:ph idx="1"/>
          </p:nvPr>
        </p:nvSpPr>
        <p:spPr/>
        <p:txBody>
          <a:bodyPr/>
          <a:lstStyle/>
          <a:p>
            <a:pPr marL="0" indent="0">
              <a:buNone/>
            </a:pPr>
            <a:r>
              <a:rPr dirty="0"/>
              <a:t>Los </a:t>
            </a:r>
            <a:r>
              <a:rPr dirty="0" err="1"/>
              <a:t>procesos</a:t>
            </a:r>
            <a:r>
              <a:rPr dirty="0"/>
              <a:t> de </a:t>
            </a:r>
            <a:r>
              <a:rPr dirty="0" err="1"/>
              <a:t>integración</a:t>
            </a:r>
            <a:r>
              <a:rPr dirty="0"/>
              <a:t> </a:t>
            </a:r>
            <a:r>
              <a:rPr dirty="0" err="1"/>
              <a:t>pueden</a:t>
            </a:r>
            <a:r>
              <a:rPr dirty="0"/>
              <a:t> </a:t>
            </a:r>
            <a:r>
              <a:rPr dirty="0" err="1"/>
              <a:t>organizarse</a:t>
            </a:r>
            <a:r>
              <a:rPr dirty="0"/>
              <a:t> de forma </a:t>
            </a:r>
            <a:r>
              <a:rPr dirty="0" err="1"/>
              <a:t>intergubernamental</a:t>
            </a:r>
            <a:r>
              <a:rPr dirty="0"/>
              <a:t> o </a:t>
            </a:r>
            <a:r>
              <a:rPr dirty="0" err="1"/>
              <a:t>supranacional</a:t>
            </a:r>
            <a:r>
              <a:rPr dirty="0"/>
              <a:t>. La </a:t>
            </a:r>
            <a:r>
              <a:rPr dirty="0" err="1"/>
              <a:t>elección</a:t>
            </a:r>
            <a:r>
              <a:rPr dirty="0"/>
              <a:t> del </a:t>
            </a:r>
            <a:r>
              <a:rPr dirty="0" err="1"/>
              <a:t>modelo</a:t>
            </a:r>
            <a:r>
              <a:rPr dirty="0"/>
              <a:t> </a:t>
            </a:r>
            <a:r>
              <a:rPr dirty="0" err="1"/>
              <a:t>determina</a:t>
            </a:r>
            <a:r>
              <a:rPr dirty="0"/>
              <a:t> </a:t>
            </a:r>
            <a:r>
              <a:rPr dirty="0" err="1"/>
              <a:t>el</a:t>
            </a:r>
            <a:r>
              <a:rPr dirty="0"/>
              <a:t> </a:t>
            </a:r>
            <a:r>
              <a:rPr dirty="0" err="1"/>
              <a:t>alcance</a:t>
            </a:r>
            <a:r>
              <a:rPr dirty="0"/>
              <a:t>, la </a:t>
            </a:r>
            <a:r>
              <a:rPr dirty="0" err="1"/>
              <a:t>eficacia</a:t>
            </a:r>
            <a:r>
              <a:rPr dirty="0"/>
              <a:t> y la </a:t>
            </a:r>
            <a:r>
              <a:rPr dirty="0" err="1"/>
              <a:t>obligatoriedad</a:t>
            </a:r>
            <a:r>
              <a:rPr dirty="0"/>
              <a:t> de </a:t>
            </a:r>
            <a:r>
              <a:rPr dirty="0" err="1"/>
              <a:t>los</a:t>
            </a:r>
            <a:r>
              <a:rPr dirty="0"/>
              <a:t> </a:t>
            </a:r>
            <a:r>
              <a:rPr dirty="0" err="1"/>
              <a:t>compromisos</a:t>
            </a:r>
            <a:r>
              <a:rPr dirty="0"/>
              <a:t>.</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err="1"/>
              <a:t>Modelo</a:t>
            </a:r>
            <a:r>
              <a:rPr dirty="0"/>
              <a:t> </a:t>
            </a:r>
            <a:r>
              <a:rPr dirty="0" err="1"/>
              <a:t>intergubernamental</a:t>
            </a:r>
            <a:endParaRPr dirty="0"/>
          </a:p>
        </p:txBody>
      </p:sp>
      <p:sp>
        <p:nvSpPr>
          <p:cNvPr id="3" name="Content Placeholder 2"/>
          <p:cNvSpPr>
            <a:spLocks noGrp="1"/>
          </p:cNvSpPr>
          <p:nvPr>
            <p:ph idx="1"/>
          </p:nvPr>
        </p:nvSpPr>
        <p:spPr/>
        <p:txBody>
          <a:bodyPr/>
          <a:lstStyle/>
          <a:p>
            <a:pPr marL="0" indent="0">
              <a:buNone/>
            </a:pPr>
            <a:r>
              <a:rPr dirty="0"/>
              <a:t>➤ Se </a:t>
            </a:r>
            <a:r>
              <a:rPr dirty="0" err="1"/>
              <a:t>basa</a:t>
            </a:r>
            <a:r>
              <a:rPr dirty="0"/>
              <a:t> </a:t>
            </a:r>
            <a:r>
              <a:rPr dirty="0" err="1"/>
              <a:t>en</a:t>
            </a:r>
            <a:r>
              <a:rPr dirty="0"/>
              <a:t> la </a:t>
            </a:r>
            <a:r>
              <a:rPr dirty="0" err="1"/>
              <a:t>cooperación</a:t>
            </a:r>
            <a:r>
              <a:rPr dirty="0"/>
              <a:t> entre </a:t>
            </a:r>
            <a:r>
              <a:rPr dirty="0" err="1"/>
              <a:t>gobiernos</a:t>
            </a:r>
            <a:r>
              <a:rPr dirty="0"/>
              <a:t>.</a:t>
            </a:r>
          </a:p>
          <a:p>
            <a:pPr marL="0" indent="0">
              <a:buNone/>
            </a:pPr>
            <a:r>
              <a:rPr dirty="0"/>
              <a:t>➤ Las </a:t>
            </a:r>
            <a:r>
              <a:rPr dirty="0" err="1"/>
              <a:t>decisiones</a:t>
            </a:r>
            <a:r>
              <a:rPr dirty="0"/>
              <a:t> </a:t>
            </a:r>
            <a:r>
              <a:rPr dirty="0" err="1"/>
              <a:t>dependen</a:t>
            </a:r>
            <a:r>
              <a:rPr dirty="0"/>
              <a:t> de la </a:t>
            </a:r>
            <a:r>
              <a:rPr dirty="0" err="1"/>
              <a:t>voluntad</a:t>
            </a:r>
            <a:r>
              <a:rPr dirty="0"/>
              <a:t> </a:t>
            </a:r>
            <a:r>
              <a:rPr dirty="0" err="1"/>
              <a:t>política</a:t>
            </a:r>
            <a:r>
              <a:rPr dirty="0"/>
              <a:t> de </a:t>
            </a:r>
            <a:r>
              <a:rPr dirty="0" err="1"/>
              <a:t>los</a:t>
            </a:r>
            <a:r>
              <a:rPr dirty="0"/>
              <a:t> </a:t>
            </a:r>
            <a:r>
              <a:rPr dirty="0" err="1"/>
              <a:t>Estados</a:t>
            </a:r>
            <a:r>
              <a:rPr dirty="0"/>
              <a:t>.</a:t>
            </a:r>
          </a:p>
          <a:p>
            <a:pPr marL="0" indent="0">
              <a:buNone/>
            </a:pPr>
            <a:r>
              <a:rPr dirty="0"/>
              <a:t>➤ </a:t>
            </a:r>
            <a:r>
              <a:rPr dirty="0" err="1"/>
              <a:t>Requiere</a:t>
            </a:r>
            <a:r>
              <a:rPr dirty="0"/>
              <a:t> </a:t>
            </a:r>
            <a:r>
              <a:rPr dirty="0" err="1"/>
              <a:t>unanimidad</a:t>
            </a:r>
            <a:r>
              <a:rPr dirty="0"/>
              <a:t> y no </a:t>
            </a:r>
            <a:r>
              <a:rPr dirty="0" err="1"/>
              <a:t>tiene</a:t>
            </a:r>
            <a:r>
              <a:rPr dirty="0"/>
              <a:t> </a:t>
            </a:r>
            <a:r>
              <a:rPr dirty="0" err="1"/>
              <a:t>autoridad</a:t>
            </a:r>
            <a:r>
              <a:rPr dirty="0"/>
              <a:t> </a:t>
            </a:r>
            <a:r>
              <a:rPr dirty="0" err="1"/>
              <a:t>por</a:t>
            </a:r>
            <a:r>
              <a:rPr dirty="0"/>
              <a:t> </a:t>
            </a:r>
            <a:r>
              <a:rPr dirty="0" err="1"/>
              <a:t>encima</a:t>
            </a:r>
            <a:r>
              <a:rPr dirty="0"/>
              <a:t> de </a:t>
            </a:r>
            <a:r>
              <a:rPr dirty="0" err="1"/>
              <a:t>los</a:t>
            </a:r>
            <a:r>
              <a:rPr dirty="0"/>
              <a:t> </a:t>
            </a:r>
            <a:r>
              <a:rPr dirty="0" err="1"/>
              <a:t>Estados</a:t>
            </a:r>
            <a:r>
              <a:rPr dirty="0"/>
              <a:t>.</a:t>
            </a:r>
          </a:p>
          <a:p>
            <a:pPr marL="0" indent="0">
              <a:buNone/>
            </a:pPr>
            <a:r>
              <a:rPr dirty="0"/>
              <a:t>➤ </a:t>
            </a:r>
            <a:r>
              <a:rPr dirty="0" err="1"/>
              <a:t>Ejemplo</a:t>
            </a:r>
            <a:r>
              <a:rPr dirty="0"/>
              <a:t>: ALADI, UNASUR (sin </a:t>
            </a:r>
            <a:r>
              <a:rPr dirty="0" err="1"/>
              <a:t>órganos</a:t>
            </a:r>
            <a:r>
              <a:rPr dirty="0"/>
              <a:t> con </a:t>
            </a:r>
            <a:r>
              <a:rPr dirty="0" err="1"/>
              <a:t>poder</a:t>
            </a:r>
            <a:r>
              <a:rPr dirty="0"/>
              <a:t> </a:t>
            </a:r>
            <a:r>
              <a:rPr dirty="0" err="1"/>
              <a:t>vinculante</a:t>
            </a:r>
            <a:r>
              <a:rPr dirty="0"/>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Sesión 2: Modelos y Constitucionalidad</a:t>
            </a:r>
          </a:p>
        </p:txBody>
      </p:sp>
      <p:sp>
        <p:nvSpPr>
          <p:cNvPr id="3" name="Content Placeholder 2"/>
          <p:cNvSpPr>
            <a:spLocks noGrp="1"/>
          </p:cNvSpPr>
          <p:nvPr>
            <p:ph idx="1"/>
          </p:nvPr>
        </p:nvSpPr>
        <p:spPr/>
        <p:txBody>
          <a:bodyPr/>
          <a:lstStyle/>
          <a:p>
            <a:endParaRPr/>
          </a:p>
          <a:p>
            <a:pPr>
              <a:spcAft>
                <a:spcPts val="1000"/>
              </a:spcAft>
              <a:defRPr sz="1800"/>
            </a:pPr>
            <a:r>
              <a:t>Tema 3: Modelos y Grados de Integración - Estudiaremos los niveles de integración económica: desde zonas de libre comercio hasta uniones monetarias. Lo veremos con ejemplos reales.</a:t>
            </a:r>
          </a:p>
          <a:p>
            <a:pPr>
              <a:spcAft>
                <a:spcPts val="1000"/>
              </a:spcAft>
              <a:defRPr sz="1800"/>
            </a:pPr>
            <a:r>
              <a:t>Tema 4: Perspectiva Constitucional - Vamos a examinar cómo las constituciones andinas han respondido a los desafíos de la integración y cómo integran normas supranacionales en su orden interno.</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dirty="0" err="1"/>
              <a:t>Limitaciones</a:t>
            </a:r>
            <a:r>
              <a:rPr dirty="0"/>
              <a:t> del </a:t>
            </a:r>
            <a:r>
              <a:rPr dirty="0" err="1"/>
              <a:t>modelo</a:t>
            </a:r>
            <a:r>
              <a:rPr dirty="0"/>
              <a:t> </a:t>
            </a:r>
            <a:r>
              <a:rPr dirty="0" err="1"/>
              <a:t>intergubernamental</a:t>
            </a:r>
            <a:endParaRPr dirty="0"/>
          </a:p>
        </p:txBody>
      </p:sp>
      <p:sp>
        <p:nvSpPr>
          <p:cNvPr id="3" name="Content Placeholder 2"/>
          <p:cNvSpPr>
            <a:spLocks noGrp="1"/>
          </p:cNvSpPr>
          <p:nvPr>
            <p:ph idx="1"/>
          </p:nvPr>
        </p:nvSpPr>
        <p:spPr/>
        <p:txBody>
          <a:bodyPr/>
          <a:lstStyle/>
          <a:p>
            <a:pPr marL="0" indent="0">
              <a:buNone/>
            </a:pPr>
            <a:r>
              <a:rPr dirty="0"/>
              <a:t>➤ Falta de </a:t>
            </a:r>
            <a:r>
              <a:rPr dirty="0" err="1"/>
              <a:t>mecanismos</a:t>
            </a:r>
            <a:r>
              <a:rPr dirty="0"/>
              <a:t> </a:t>
            </a:r>
            <a:r>
              <a:rPr dirty="0" err="1"/>
              <a:t>eficaces</a:t>
            </a:r>
            <a:r>
              <a:rPr dirty="0"/>
              <a:t> para resolver </a:t>
            </a:r>
            <a:r>
              <a:rPr dirty="0" err="1"/>
              <a:t>controversias</a:t>
            </a:r>
            <a:r>
              <a:rPr dirty="0"/>
              <a:t>.</a:t>
            </a:r>
          </a:p>
          <a:p>
            <a:pPr marL="0" indent="0">
              <a:buNone/>
            </a:pPr>
            <a:r>
              <a:rPr dirty="0"/>
              <a:t>➤ </a:t>
            </a:r>
            <a:r>
              <a:rPr dirty="0" err="1"/>
              <a:t>Dificultad</a:t>
            </a:r>
            <a:r>
              <a:rPr dirty="0"/>
              <a:t> para </a:t>
            </a:r>
            <a:r>
              <a:rPr dirty="0" err="1"/>
              <a:t>adoptar</a:t>
            </a:r>
            <a:r>
              <a:rPr dirty="0"/>
              <a:t> </a:t>
            </a:r>
            <a:r>
              <a:rPr dirty="0" err="1"/>
              <a:t>decisiones</a:t>
            </a:r>
            <a:r>
              <a:rPr dirty="0"/>
              <a:t> </a:t>
            </a:r>
            <a:r>
              <a:rPr dirty="0" err="1"/>
              <a:t>rápidas</a:t>
            </a:r>
            <a:r>
              <a:rPr dirty="0"/>
              <a:t> o </a:t>
            </a:r>
            <a:r>
              <a:rPr dirty="0" err="1"/>
              <a:t>vinculantes</a:t>
            </a:r>
            <a:r>
              <a:rPr dirty="0"/>
              <a:t>.</a:t>
            </a:r>
          </a:p>
          <a:p>
            <a:pPr marL="0" indent="0">
              <a:buNone/>
            </a:pPr>
            <a:r>
              <a:rPr dirty="0"/>
              <a:t>➤ Riesgo de </a:t>
            </a:r>
            <a:r>
              <a:rPr dirty="0" err="1"/>
              <a:t>parálisis</a:t>
            </a:r>
            <a:r>
              <a:rPr dirty="0"/>
              <a:t> </a:t>
            </a:r>
            <a:r>
              <a:rPr dirty="0" err="1"/>
              <a:t>por</a:t>
            </a:r>
            <a:r>
              <a:rPr dirty="0"/>
              <a:t> veto o </a:t>
            </a:r>
            <a:r>
              <a:rPr dirty="0" err="1"/>
              <a:t>diferencias</a:t>
            </a:r>
            <a:r>
              <a:rPr dirty="0"/>
              <a:t> </a:t>
            </a:r>
            <a:r>
              <a:rPr dirty="0" err="1"/>
              <a:t>políticas</a:t>
            </a:r>
            <a:r>
              <a:rPr dirty="0"/>
              <a:t> </a:t>
            </a:r>
            <a:r>
              <a:rPr dirty="0" err="1"/>
              <a:t>coyunturales</a:t>
            </a:r>
            <a:r>
              <a:rPr dirty="0"/>
              <a:t>.</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a:t>
            </a:r>
            <a:r>
              <a:rPr dirty="0" err="1"/>
              <a:t>Qué</a:t>
            </a:r>
            <a:r>
              <a:rPr dirty="0"/>
              <a:t> es la </a:t>
            </a:r>
            <a:r>
              <a:rPr dirty="0" err="1"/>
              <a:t>supranacionalidad</a:t>
            </a:r>
            <a:r>
              <a:rPr dirty="0"/>
              <a:t>?</a:t>
            </a:r>
          </a:p>
        </p:txBody>
      </p:sp>
      <p:sp>
        <p:nvSpPr>
          <p:cNvPr id="3" name="Content Placeholder 2"/>
          <p:cNvSpPr>
            <a:spLocks noGrp="1"/>
          </p:cNvSpPr>
          <p:nvPr>
            <p:ph idx="1"/>
          </p:nvPr>
        </p:nvSpPr>
        <p:spPr/>
        <p:txBody>
          <a:bodyPr/>
          <a:lstStyle/>
          <a:p>
            <a:pPr marL="0" indent="0">
              <a:buNone/>
            </a:pPr>
            <a:r>
              <a:rPr dirty="0"/>
              <a:t>➤ Es </a:t>
            </a:r>
            <a:r>
              <a:rPr dirty="0" err="1"/>
              <a:t>una</a:t>
            </a:r>
            <a:r>
              <a:rPr dirty="0"/>
              <a:t> forma de </a:t>
            </a:r>
            <a:r>
              <a:rPr dirty="0" err="1"/>
              <a:t>organización</a:t>
            </a:r>
            <a:r>
              <a:rPr dirty="0"/>
              <a:t> </a:t>
            </a:r>
            <a:r>
              <a:rPr dirty="0" err="1"/>
              <a:t>donde</a:t>
            </a:r>
            <a:r>
              <a:rPr dirty="0"/>
              <a:t> </a:t>
            </a:r>
            <a:r>
              <a:rPr dirty="0" err="1"/>
              <a:t>los</a:t>
            </a:r>
            <a:r>
              <a:rPr dirty="0"/>
              <a:t> </a:t>
            </a:r>
            <a:r>
              <a:rPr dirty="0" err="1"/>
              <a:t>Estados</a:t>
            </a:r>
            <a:r>
              <a:rPr dirty="0"/>
              <a:t> </a:t>
            </a:r>
            <a:r>
              <a:rPr dirty="0" err="1"/>
              <a:t>ceden</a:t>
            </a:r>
            <a:r>
              <a:rPr dirty="0"/>
              <a:t> </a:t>
            </a:r>
            <a:r>
              <a:rPr dirty="0" err="1"/>
              <a:t>competencias</a:t>
            </a:r>
            <a:r>
              <a:rPr dirty="0"/>
              <a:t> a </a:t>
            </a:r>
            <a:r>
              <a:rPr dirty="0" err="1"/>
              <a:t>instituciones</a:t>
            </a:r>
            <a:r>
              <a:rPr dirty="0"/>
              <a:t> </a:t>
            </a:r>
            <a:r>
              <a:rPr dirty="0" err="1"/>
              <a:t>comunes</a:t>
            </a:r>
            <a:r>
              <a:rPr dirty="0"/>
              <a:t>.</a:t>
            </a:r>
          </a:p>
          <a:p>
            <a:pPr marL="0" indent="0">
              <a:buNone/>
            </a:pPr>
            <a:r>
              <a:rPr dirty="0"/>
              <a:t>➤ Las </a:t>
            </a:r>
            <a:r>
              <a:rPr dirty="0" err="1"/>
              <a:t>decisiones</a:t>
            </a:r>
            <a:r>
              <a:rPr dirty="0"/>
              <a:t> </a:t>
            </a:r>
            <a:r>
              <a:rPr dirty="0" err="1"/>
              <a:t>adoptadas</a:t>
            </a:r>
            <a:r>
              <a:rPr dirty="0"/>
              <a:t> </a:t>
            </a:r>
            <a:r>
              <a:rPr dirty="0" err="1"/>
              <a:t>por</a:t>
            </a:r>
            <a:r>
              <a:rPr dirty="0"/>
              <a:t> </a:t>
            </a:r>
            <a:r>
              <a:rPr dirty="0" err="1"/>
              <a:t>mayoría</a:t>
            </a:r>
            <a:r>
              <a:rPr dirty="0"/>
              <a:t> son </a:t>
            </a:r>
            <a:r>
              <a:rPr dirty="0" err="1"/>
              <a:t>obligatorias</a:t>
            </a:r>
            <a:r>
              <a:rPr dirty="0"/>
              <a:t>.</a:t>
            </a:r>
          </a:p>
          <a:p>
            <a:pPr marL="0" indent="0">
              <a:buNone/>
            </a:pPr>
            <a:r>
              <a:rPr dirty="0"/>
              <a:t>➤ Las </a:t>
            </a:r>
            <a:r>
              <a:rPr dirty="0" err="1"/>
              <a:t>normas</a:t>
            </a:r>
            <a:r>
              <a:rPr dirty="0"/>
              <a:t> </a:t>
            </a:r>
            <a:r>
              <a:rPr dirty="0" err="1"/>
              <a:t>supranacionales</a:t>
            </a:r>
            <a:r>
              <a:rPr dirty="0"/>
              <a:t> </a:t>
            </a:r>
            <a:r>
              <a:rPr dirty="0" err="1"/>
              <a:t>tienen</a:t>
            </a:r>
            <a:r>
              <a:rPr dirty="0"/>
              <a:t> </a:t>
            </a:r>
            <a:r>
              <a:rPr dirty="0" err="1"/>
              <a:t>aplicación</a:t>
            </a:r>
            <a:r>
              <a:rPr dirty="0"/>
              <a:t> </a:t>
            </a:r>
            <a:r>
              <a:rPr dirty="0" err="1"/>
              <a:t>directa</a:t>
            </a:r>
            <a:r>
              <a:rPr dirty="0"/>
              <a:t> y </a:t>
            </a:r>
            <a:r>
              <a:rPr dirty="0" err="1"/>
              <a:t>primacía</a:t>
            </a:r>
            <a:r>
              <a:rPr dirty="0"/>
              <a:t> </a:t>
            </a:r>
            <a:r>
              <a:rPr dirty="0" err="1"/>
              <a:t>sobre</a:t>
            </a:r>
            <a:r>
              <a:rPr dirty="0"/>
              <a:t> </a:t>
            </a:r>
            <a:r>
              <a:rPr dirty="0" err="1"/>
              <a:t>el</a:t>
            </a:r>
            <a:r>
              <a:rPr dirty="0"/>
              <a:t> derecho </a:t>
            </a:r>
            <a:r>
              <a:rPr dirty="0" err="1"/>
              <a:t>interno</a:t>
            </a:r>
            <a:r>
              <a:rPr dirty="0"/>
              <a:t>.</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dirty="0" err="1"/>
              <a:t>Elementos</a:t>
            </a:r>
            <a:r>
              <a:rPr dirty="0"/>
              <a:t> de la </a:t>
            </a:r>
            <a:r>
              <a:rPr dirty="0" err="1"/>
              <a:t>supranacionalidad</a:t>
            </a:r>
            <a:r>
              <a:rPr dirty="0"/>
              <a:t> (</a:t>
            </a:r>
            <a:r>
              <a:rPr dirty="0" err="1"/>
              <a:t>según</a:t>
            </a:r>
            <a:r>
              <a:rPr dirty="0"/>
              <a:t> Bobbio)</a:t>
            </a:r>
          </a:p>
        </p:txBody>
      </p:sp>
      <p:sp>
        <p:nvSpPr>
          <p:cNvPr id="3" name="Content Placeholder 2"/>
          <p:cNvSpPr>
            <a:spLocks noGrp="1"/>
          </p:cNvSpPr>
          <p:nvPr>
            <p:ph idx="1"/>
          </p:nvPr>
        </p:nvSpPr>
        <p:spPr/>
        <p:txBody>
          <a:bodyPr/>
          <a:lstStyle/>
          <a:p>
            <a:pPr marL="0" indent="0">
              <a:buNone/>
            </a:pPr>
            <a:r>
              <a:rPr dirty="0"/>
              <a:t>1. </a:t>
            </a:r>
            <a:r>
              <a:rPr dirty="0" err="1"/>
              <a:t>Reconocimiento</a:t>
            </a:r>
            <a:r>
              <a:rPr dirty="0"/>
              <a:t> de </a:t>
            </a:r>
            <a:r>
              <a:rPr dirty="0" err="1"/>
              <a:t>intereses</a:t>
            </a:r>
            <a:r>
              <a:rPr dirty="0"/>
              <a:t> o </a:t>
            </a:r>
            <a:r>
              <a:rPr dirty="0" err="1"/>
              <a:t>valores</a:t>
            </a:r>
            <a:r>
              <a:rPr dirty="0"/>
              <a:t> </a:t>
            </a:r>
            <a:r>
              <a:rPr dirty="0" err="1"/>
              <a:t>comunes</a:t>
            </a:r>
            <a:r>
              <a:rPr dirty="0"/>
              <a:t> </a:t>
            </a:r>
            <a:r>
              <a:rPr dirty="0" err="1"/>
              <a:t>por</a:t>
            </a:r>
            <a:r>
              <a:rPr dirty="0"/>
              <a:t> </a:t>
            </a:r>
            <a:r>
              <a:rPr dirty="0" err="1"/>
              <a:t>parte</a:t>
            </a:r>
            <a:r>
              <a:rPr dirty="0"/>
              <a:t> de </a:t>
            </a:r>
            <a:r>
              <a:rPr dirty="0" err="1"/>
              <a:t>los</a:t>
            </a:r>
            <a:r>
              <a:rPr dirty="0"/>
              <a:t> </a:t>
            </a:r>
            <a:r>
              <a:rPr dirty="0" err="1"/>
              <a:t>Estados</a:t>
            </a:r>
            <a:r>
              <a:rPr dirty="0"/>
              <a:t>.</a:t>
            </a:r>
          </a:p>
          <a:p>
            <a:pPr marL="0" indent="0">
              <a:buNone/>
            </a:pPr>
            <a:r>
              <a:rPr dirty="0"/>
              <a:t>2. </a:t>
            </a:r>
            <a:r>
              <a:rPr dirty="0" err="1"/>
              <a:t>Creación</a:t>
            </a:r>
            <a:r>
              <a:rPr dirty="0"/>
              <a:t> de un </a:t>
            </a:r>
            <a:r>
              <a:rPr dirty="0" err="1"/>
              <a:t>poder</a:t>
            </a:r>
            <a:r>
              <a:rPr dirty="0"/>
              <a:t> </a:t>
            </a:r>
            <a:r>
              <a:rPr dirty="0" err="1"/>
              <a:t>efectivo</a:t>
            </a:r>
            <a:r>
              <a:rPr dirty="0"/>
              <a:t> para </a:t>
            </a:r>
            <a:r>
              <a:rPr dirty="0" err="1"/>
              <a:t>realizar</a:t>
            </a:r>
            <a:r>
              <a:rPr dirty="0"/>
              <a:t> </a:t>
            </a:r>
            <a:r>
              <a:rPr dirty="0" err="1"/>
              <a:t>esos</a:t>
            </a:r>
            <a:r>
              <a:rPr dirty="0"/>
              <a:t> </a:t>
            </a:r>
            <a:r>
              <a:rPr dirty="0" err="1"/>
              <a:t>intereses</a:t>
            </a:r>
            <a:r>
              <a:rPr dirty="0"/>
              <a:t>.</a:t>
            </a:r>
          </a:p>
          <a:p>
            <a:pPr marL="0" indent="0">
              <a:buNone/>
            </a:pPr>
            <a:r>
              <a:rPr dirty="0"/>
              <a:t>3. </a:t>
            </a:r>
            <a:r>
              <a:rPr dirty="0" err="1"/>
              <a:t>Autonomía</a:t>
            </a:r>
            <a:r>
              <a:rPr dirty="0"/>
              <a:t> </a:t>
            </a:r>
            <a:r>
              <a:rPr dirty="0" err="1"/>
              <a:t>institucional</a:t>
            </a:r>
            <a:r>
              <a:rPr dirty="0"/>
              <a:t> para </a:t>
            </a:r>
            <a:r>
              <a:rPr dirty="0" err="1"/>
              <a:t>actuar</a:t>
            </a:r>
            <a:r>
              <a:rPr dirty="0"/>
              <a:t> </a:t>
            </a:r>
            <a:r>
              <a:rPr dirty="0" err="1"/>
              <a:t>más</a:t>
            </a:r>
            <a:r>
              <a:rPr dirty="0"/>
              <a:t> </a:t>
            </a:r>
            <a:r>
              <a:rPr dirty="0" err="1"/>
              <a:t>allá</a:t>
            </a:r>
            <a:r>
              <a:rPr dirty="0"/>
              <a:t> de </a:t>
            </a:r>
            <a:r>
              <a:rPr dirty="0" err="1"/>
              <a:t>los</a:t>
            </a:r>
            <a:r>
              <a:rPr dirty="0"/>
              <a:t> </a:t>
            </a:r>
            <a:r>
              <a:rPr dirty="0" err="1"/>
              <a:t>Estados</a:t>
            </a:r>
            <a:r>
              <a:rPr dirty="0"/>
              <a:t> </a:t>
            </a:r>
            <a:r>
              <a:rPr dirty="0" err="1"/>
              <a:t>miembros</a:t>
            </a:r>
            <a:r>
              <a:rPr dirty="0"/>
              <a:t>.</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dirty="0"/>
              <a:t>Derecho </a:t>
            </a:r>
            <a:r>
              <a:rPr dirty="0" err="1"/>
              <a:t>Comunitario</a:t>
            </a:r>
            <a:r>
              <a:rPr dirty="0"/>
              <a:t> y </a:t>
            </a:r>
            <a:r>
              <a:rPr dirty="0" err="1"/>
              <a:t>supranacionalidad</a:t>
            </a:r>
            <a:endParaRPr dirty="0"/>
          </a:p>
        </p:txBody>
      </p:sp>
      <p:sp>
        <p:nvSpPr>
          <p:cNvPr id="3" name="Content Placeholder 2"/>
          <p:cNvSpPr>
            <a:spLocks noGrp="1"/>
          </p:cNvSpPr>
          <p:nvPr>
            <p:ph idx="1"/>
          </p:nvPr>
        </p:nvSpPr>
        <p:spPr/>
        <p:txBody>
          <a:bodyPr/>
          <a:lstStyle/>
          <a:p>
            <a:pPr marL="0" indent="0">
              <a:buNone/>
            </a:pPr>
            <a:r>
              <a:rPr dirty="0"/>
              <a:t>➤ El Derecho </a:t>
            </a:r>
            <a:r>
              <a:rPr dirty="0" err="1"/>
              <a:t>Comunitario</a:t>
            </a:r>
            <a:r>
              <a:rPr dirty="0"/>
              <a:t> es la </a:t>
            </a:r>
            <a:r>
              <a:rPr dirty="0" err="1"/>
              <a:t>expresión</a:t>
            </a:r>
            <a:r>
              <a:rPr dirty="0"/>
              <a:t> </a:t>
            </a:r>
            <a:r>
              <a:rPr dirty="0" err="1"/>
              <a:t>más</a:t>
            </a:r>
            <a:r>
              <a:rPr dirty="0"/>
              <a:t> </a:t>
            </a:r>
            <a:r>
              <a:rPr dirty="0" err="1"/>
              <a:t>avanzada</a:t>
            </a:r>
            <a:r>
              <a:rPr dirty="0"/>
              <a:t> de </a:t>
            </a:r>
            <a:r>
              <a:rPr dirty="0" err="1"/>
              <a:t>integración</a:t>
            </a:r>
            <a:r>
              <a:rPr dirty="0"/>
              <a:t> </a:t>
            </a:r>
            <a:r>
              <a:rPr dirty="0" err="1"/>
              <a:t>supranacional</a:t>
            </a:r>
            <a:r>
              <a:rPr dirty="0"/>
              <a:t>.</a:t>
            </a:r>
          </a:p>
          <a:p>
            <a:pPr marL="0" indent="0">
              <a:buNone/>
            </a:pPr>
            <a:r>
              <a:rPr dirty="0"/>
              <a:t>➤ </a:t>
            </a:r>
            <a:r>
              <a:rPr dirty="0" err="1"/>
              <a:t>Establece</a:t>
            </a:r>
            <a:r>
              <a:rPr dirty="0"/>
              <a:t> </a:t>
            </a:r>
            <a:r>
              <a:rPr dirty="0" err="1"/>
              <a:t>normas</a:t>
            </a:r>
            <a:r>
              <a:rPr dirty="0"/>
              <a:t> </a:t>
            </a:r>
            <a:r>
              <a:rPr dirty="0" err="1"/>
              <a:t>directamente</a:t>
            </a:r>
            <a:r>
              <a:rPr dirty="0"/>
              <a:t> </a:t>
            </a:r>
            <a:r>
              <a:rPr dirty="0" err="1"/>
              <a:t>aplicables</a:t>
            </a:r>
            <a:r>
              <a:rPr dirty="0"/>
              <a:t> a </a:t>
            </a:r>
            <a:r>
              <a:rPr dirty="0" err="1"/>
              <a:t>ciudadanos</a:t>
            </a:r>
            <a:r>
              <a:rPr dirty="0"/>
              <a:t> y </a:t>
            </a:r>
            <a:r>
              <a:rPr dirty="0" err="1"/>
              <a:t>empresas</a:t>
            </a:r>
            <a:r>
              <a:rPr dirty="0"/>
              <a:t>.</a:t>
            </a:r>
          </a:p>
          <a:p>
            <a:pPr marL="0" indent="0">
              <a:buNone/>
            </a:pPr>
            <a:r>
              <a:rPr dirty="0"/>
              <a:t>➤ Tiene </a:t>
            </a:r>
            <a:r>
              <a:rPr dirty="0" err="1"/>
              <a:t>primacía</a:t>
            </a:r>
            <a:r>
              <a:rPr dirty="0"/>
              <a:t> </a:t>
            </a:r>
            <a:r>
              <a:rPr dirty="0" err="1"/>
              <a:t>sobre</a:t>
            </a:r>
            <a:r>
              <a:rPr dirty="0"/>
              <a:t> </a:t>
            </a:r>
            <a:r>
              <a:rPr dirty="0" err="1"/>
              <a:t>el</a:t>
            </a:r>
            <a:r>
              <a:rPr dirty="0"/>
              <a:t> derecho </a:t>
            </a:r>
            <a:r>
              <a:rPr dirty="0" err="1"/>
              <a:t>nacional</a:t>
            </a:r>
            <a:r>
              <a:rPr dirty="0"/>
              <a:t> </a:t>
            </a:r>
            <a:r>
              <a:rPr dirty="0" err="1"/>
              <a:t>en</a:t>
            </a:r>
            <a:r>
              <a:rPr dirty="0"/>
              <a:t> </a:t>
            </a:r>
            <a:r>
              <a:rPr dirty="0" err="1"/>
              <a:t>caso</a:t>
            </a:r>
            <a:r>
              <a:rPr dirty="0"/>
              <a:t> de </a:t>
            </a:r>
            <a:r>
              <a:rPr dirty="0" err="1"/>
              <a:t>conflicto</a:t>
            </a:r>
            <a:r>
              <a:rPr dirty="0"/>
              <a:t>.</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dirty="0"/>
              <a:t>La OMC </a:t>
            </a:r>
            <a:r>
              <a:rPr dirty="0" err="1"/>
              <a:t>como</a:t>
            </a:r>
            <a:r>
              <a:rPr dirty="0"/>
              <a:t> </a:t>
            </a:r>
            <a:r>
              <a:rPr dirty="0" err="1"/>
              <a:t>ejemplo</a:t>
            </a:r>
            <a:r>
              <a:rPr dirty="0"/>
              <a:t> de </a:t>
            </a:r>
            <a:r>
              <a:rPr dirty="0" err="1"/>
              <a:t>debilidad</a:t>
            </a:r>
            <a:r>
              <a:rPr dirty="0"/>
              <a:t> </a:t>
            </a:r>
            <a:r>
              <a:rPr dirty="0" err="1"/>
              <a:t>institucional</a:t>
            </a:r>
            <a:endParaRPr dirty="0"/>
          </a:p>
        </p:txBody>
      </p:sp>
      <p:sp>
        <p:nvSpPr>
          <p:cNvPr id="3" name="Content Placeholder 2"/>
          <p:cNvSpPr>
            <a:spLocks noGrp="1"/>
          </p:cNvSpPr>
          <p:nvPr>
            <p:ph idx="1"/>
          </p:nvPr>
        </p:nvSpPr>
        <p:spPr/>
        <p:txBody>
          <a:bodyPr/>
          <a:lstStyle/>
          <a:p>
            <a:pPr marL="0" indent="0">
              <a:buNone/>
            </a:pPr>
            <a:r>
              <a:rPr dirty="0"/>
              <a:t>➤ La OMC opera bajo un </a:t>
            </a:r>
            <a:r>
              <a:rPr dirty="0" err="1"/>
              <a:t>sistema</a:t>
            </a:r>
            <a:r>
              <a:rPr dirty="0"/>
              <a:t> </a:t>
            </a:r>
            <a:r>
              <a:rPr dirty="0" err="1"/>
              <a:t>intergubernamental</a:t>
            </a:r>
            <a:r>
              <a:rPr dirty="0"/>
              <a:t>, sin </a:t>
            </a:r>
            <a:r>
              <a:rPr dirty="0" err="1"/>
              <a:t>autoridad</a:t>
            </a:r>
            <a:r>
              <a:rPr dirty="0"/>
              <a:t> </a:t>
            </a:r>
            <a:r>
              <a:rPr dirty="0" err="1"/>
              <a:t>supranacional</a:t>
            </a:r>
            <a:r>
              <a:rPr dirty="0"/>
              <a:t>.</a:t>
            </a:r>
          </a:p>
          <a:p>
            <a:pPr marL="0" indent="0">
              <a:buNone/>
            </a:pPr>
            <a:r>
              <a:rPr dirty="0"/>
              <a:t>➤ Trump </a:t>
            </a:r>
            <a:r>
              <a:rPr dirty="0" err="1"/>
              <a:t>bloqueó</a:t>
            </a:r>
            <a:r>
              <a:rPr dirty="0"/>
              <a:t> </a:t>
            </a:r>
            <a:r>
              <a:rPr dirty="0" err="1"/>
              <a:t>el</a:t>
            </a:r>
            <a:r>
              <a:rPr dirty="0"/>
              <a:t> </a:t>
            </a:r>
            <a:r>
              <a:rPr dirty="0" err="1"/>
              <a:t>Órgano</a:t>
            </a:r>
            <a:r>
              <a:rPr dirty="0"/>
              <a:t> de </a:t>
            </a:r>
            <a:r>
              <a:rPr dirty="0" err="1"/>
              <a:t>Apelación</a:t>
            </a:r>
            <a:r>
              <a:rPr dirty="0"/>
              <a:t>, </a:t>
            </a:r>
            <a:r>
              <a:rPr dirty="0" err="1"/>
              <a:t>paralizando</a:t>
            </a:r>
            <a:r>
              <a:rPr dirty="0"/>
              <a:t> </a:t>
            </a:r>
            <a:r>
              <a:rPr dirty="0" err="1"/>
              <a:t>su</a:t>
            </a:r>
            <a:r>
              <a:rPr dirty="0"/>
              <a:t> </a:t>
            </a:r>
            <a:r>
              <a:rPr dirty="0" err="1"/>
              <a:t>funcionamiento</a:t>
            </a:r>
            <a:r>
              <a:rPr dirty="0"/>
              <a:t>.</a:t>
            </a:r>
          </a:p>
          <a:p>
            <a:pPr marL="0" indent="0">
              <a:buNone/>
            </a:pPr>
            <a:r>
              <a:rPr dirty="0"/>
              <a:t>➤ </a:t>
            </a:r>
            <a:r>
              <a:rPr dirty="0" err="1"/>
              <a:t>Resultado</a:t>
            </a:r>
            <a:r>
              <a:rPr dirty="0"/>
              <a:t>: Las </a:t>
            </a:r>
            <a:r>
              <a:rPr dirty="0" err="1"/>
              <a:t>reglas</a:t>
            </a:r>
            <a:r>
              <a:rPr dirty="0"/>
              <a:t> </a:t>
            </a:r>
            <a:r>
              <a:rPr dirty="0" err="1"/>
              <a:t>existen</a:t>
            </a:r>
            <a:r>
              <a:rPr dirty="0"/>
              <a:t>, </a:t>
            </a:r>
            <a:r>
              <a:rPr dirty="0" err="1"/>
              <a:t>pero</a:t>
            </a:r>
            <a:r>
              <a:rPr dirty="0"/>
              <a:t> no hay </a:t>
            </a:r>
            <a:r>
              <a:rPr dirty="0" err="1"/>
              <a:t>poder</a:t>
            </a:r>
            <a:r>
              <a:rPr dirty="0"/>
              <a:t> </a:t>
            </a:r>
            <a:r>
              <a:rPr dirty="0" err="1"/>
              <a:t>efectivo</a:t>
            </a:r>
            <a:r>
              <a:rPr dirty="0"/>
              <a:t> que las </a:t>
            </a:r>
            <a:r>
              <a:rPr dirty="0" err="1"/>
              <a:t>haga</a:t>
            </a:r>
            <a:r>
              <a:rPr dirty="0"/>
              <a:t> </a:t>
            </a:r>
            <a:r>
              <a:rPr dirty="0" err="1"/>
              <a:t>cumplir</a:t>
            </a:r>
            <a:r>
              <a:rPr dirty="0"/>
              <a:t>.</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dirty="0" err="1"/>
              <a:t>Supranacionalidad</a:t>
            </a:r>
            <a:r>
              <a:rPr dirty="0"/>
              <a:t> </a:t>
            </a:r>
            <a:r>
              <a:rPr dirty="0" err="1"/>
              <a:t>en</a:t>
            </a:r>
            <a:r>
              <a:rPr dirty="0"/>
              <a:t> </a:t>
            </a:r>
            <a:r>
              <a:rPr dirty="0" err="1"/>
              <a:t>acción</a:t>
            </a:r>
            <a:r>
              <a:rPr dirty="0"/>
              <a:t>: Unión Europea</a:t>
            </a:r>
          </a:p>
        </p:txBody>
      </p:sp>
      <p:sp>
        <p:nvSpPr>
          <p:cNvPr id="3" name="Content Placeholder 2"/>
          <p:cNvSpPr>
            <a:spLocks noGrp="1"/>
          </p:cNvSpPr>
          <p:nvPr>
            <p:ph idx="1"/>
          </p:nvPr>
        </p:nvSpPr>
        <p:spPr/>
        <p:txBody>
          <a:bodyPr/>
          <a:lstStyle/>
          <a:p>
            <a:pPr marL="0" indent="0">
              <a:buNone/>
            </a:pPr>
            <a:r>
              <a:rPr dirty="0"/>
              <a:t>➤ </a:t>
            </a:r>
            <a:r>
              <a:rPr dirty="0" err="1"/>
              <a:t>Parlamento</a:t>
            </a:r>
            <a:r>
              <a:rPr dirty="0"/>
              <a:t> </a:t>
            </a:r>
            <a:r>
              <a:rPr dirty="0" err="1"/>
              <a:t>Europeo</a:t>
            </a:r>
            <a:r>
              <a:rPr dirty="0"/>
              <a:t>, Comisión y Tribunal de Justicia toman </a:t>
            </a:r>
            <a:r>
              <a:rPr dirty="0" err="1"/>
              <a:t>decisiones</a:t>
            </a:r>
            <a:r>
              <a:rPr dirty="0"/>
              <a:t> </a:t>
            </a:r>
            <a:r>
              <a:rPr dirty="0" err="1"/>
              <a:t>vinculantes</a:t>
            </a:r>
            <a:r>
              <a:rPr dirty="0"/>
              <a:t>.</a:t>
            </a:r>
          </a:p>
          <a:p>
            <a:pPr marL="0" indent="0">
              <a:buNone/>
            </a:pPr>
            <a:r>
              <a:rPr dirty="0"/>
              <a:t>➤ Se </a:t>
            </a:r>
            <a:r>
              <a:rPr dirty="0" err="1"/>
              <a:t>aplica</a:t>
            </a:r>
            <a:r>
              <a:rPr dirty="0"/>
              <a:t> </a:t>
            </a:r>
            <a:r>
              <a:rPr dirty="0" err="1"/>
              <a:t>directamente</a:t>
            </a:r>
            <a:r>
              <a:rPr dirty="0"/>
              <a:t> a </a:t>
            </a:r>
            <a:r>
              <a:rPr dirty="0" err="1"/>
              <a:t>todos</a:t>
            </a:r>
            <a:r>
              <a:rPr dirty="0"/>
              <a:t> </a:t>
            </a:r>
            <a:r>
              <a:rPr dirty="0" err="1"/>
              <a:t>los</a:t>
            </a:r>
            <a:r>
              <a:rPr dirty="0"/>
              <a:t> </a:t>
            </a:r>
            <a:r>
              <a:rPr dirty="0" err="1"/>
              <a:t>ciudadanos</a:t>
            </a:r>
            <a:r>
              <a:rPr dirty="0"/>
              <a:t>.</a:t>
            </a:r>
          </a:p>
          <a:p>
            <a:pPr marL="0" indent="0">
              <a:buNone/>
            </a:pPr>
            <a:r>
              <a:rPr dirty="0"/>
              <a:t>➤ </a:t>
            </a:r>
            <a:r>
              <a:rPr dirty="0" err="1"/>
              <a:t>Ejemplo</a:t>
            </a:r>
            <a:r>
              <a:rPr dirty="0"/>
              <a:t>: </a:t>
            </a:r>
            <a:r>
              <a:rPr dirty="0" err="1"/>
              <a:t>Sentencias</a:t>
            </a:r>
            <a:r>
              <a:rPr dirty="0"/>
              <a:t> del TJUE </a:t>
            </a:r>
            <a:r>
              <a:rPr dirty="0" err="1"/>
              <a:t>sobre</a:t>
            </a:r>
            <a:r>
              <a:rPr dirty="0"/>
              <a:t> libre </a:t>
            </a:r>
            <a:r>
              <a:rPr dirty="0" err="1"/>
              <a:t>circulación</a:t>
            </a:r>
            <a:r>
              <a:rPr dirty="0"/>
              <a:t> de personas y </a:t>
            </a:r>
            <a:r>
              <a:rPr dirty="0" err="1"/>
              <a:t>bienes</a:t>
            </a:r>
            <a:r>
              <a:rPr dirty="0"/>
              <a:t>.</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América Latina: </a:t>
            </a:r>
            <a:r>
              <a:rPr dirty="0" err="1"/>
              <a:t>desafío</a:t>
            </a:r>
            <a:r>
              <a:rPr dirty="0"/>
              <a:t> </a:t>
            </a:r>
            <a:r>
              <a:rPr dirty="0" err="1"/>
              <a:t>pendiente</a:t>
            </a:r>
            <a:endParaRPr dirty="0"/>
          </a:p>
        </p:txBody>
      </p:sp>
      <p:sp>
        <p:nvSpPr>
          <p:cNvPr id="3" name="Content Placeholder 2"/>
          <p:cNvSpPr>
            <a:spLocks noGrp="1"/>
          </p:cNvSpPr>
          <p:nvPr>
            <p:ph idx="1"/>
          </p:nvPr>
        </p:nvSpPr>
        <p:spPr/>
        <p:txBody>
          <a:bodyPr/>
          <a:lstStyle/>
          <a:p>
            <a:pPr marL="0" indent="0">
              <a:buNone/>
            </a:pPr>
            <a:r>
              <a:rPr dirty="0"/>
              <a:t>➤ La </a:t>
            </a:r>
            <a:r>
              <a:rPr dirty="0" err="1"/>
              <a:t>región</a:t>
            </a:r>
            <a:r>
              <a:rPr dirty="0"/>
              <a:t> ha </a:t>
            </a:r>
            <a:r>
              <a:rPr dirty="0" err="1"/>
              <a:t>avanzado</a:t>
            </a:r>
            <a:r>
              <a:rPr dirty="0"/>
              <a:t> poco </a:t>
            </a:r>
            <a:r>
              <a:rPr dirty="0" err="1"/>
              <a:t>en</a:t>
            </a:r>
            <a:r>
              <a:rPr dirty="0"/>
              <a:t> </a:t>
            </a:r>
            <a:r>
              <a:rPr dirty="0" err="1"/>
              <a:t>institucionalidad</a:t>
            </a:r>
            <a:r>
              <a:rPr dirty="0"/>
              <a:t> </a:t>
            </a:r>
            <a:r>
              <a:rPr dirty="0" err="1"/>
              <a:t>supranacional</a:t>
            </a:r>
            <a:r>
              <a:rPr dirty="0"/>
              <a:t>.</a:t>
            </a:r>
          </a:p>
          <a:p>
            <a:pPr marL="0" indent="0">
              <a:buNone/>
            </a:pPr>
            <a:r>
              <a:rPr dirty="0"/>
              <a:t>➤ La CAN es un </a:t>
            </a:r>
            <a:r>
              <a:rPr dirty="0" err="1"/>
              <a:t>caso</a:t>
            </a:r>
            <a:r>
              <a:rPr dirty="0"/>
              <a:t> </a:t>
            </a:r>
            <a:r>
              <a:rPr dirty="0" err="1"/>
              <a:t>intermedio</a:t>
            </a:r>
            <a:r>
              <a:rPr dirty="0"/>
              <a:t> con tribunal </a:t>
            </a:r>
            <a:r>
              <a:rPr dirty="0" err="1"/>
              <a:t>comunitario</a:t>
            </a:r>
            <a:r>
              <a:rPr dirty="0"/>
              <a:t> (TJCA).</a:t>
            </a:r>
          </a:p>
          <a:p>
            <a:pPr marL="0" indent="0">
              <a:buNone/>
            </a:pPr>
            <a:r>
              <a:rPr dirty="0"/>
              <a:t>➤ MERCOSUR </a:t>
            </a:r>
            <a:r>
              <a:rPr dirty="0" err="1"/>
              <a:t>aún</a:t>
            </a:r>
            <a:r>
              <a:rPr dirty="0"/>
              <a:t> </a:t>
            </a:r>
            <a:r>
              <a:rPr dirty="0" err="1"/>
              <a:t>carece</a:t>
            </a:r>
            <a:r>
              <a:rPr dirty="0"/>
              <a:t> de </a:t>
            </a:r>
            <a:r>
              <a:rPr dirty="0" err="1"/>
              <a:t>órganos</a:t>
            </a:r>
            <a:r>
              <a:rPr dirty="0"/>
              <a:t> </a:t>
            </a:r>
            <a:r>
              <a:rPr dirty="0" err="1"/>
              <a:t>permanentes</a:t>
            </a:r>
            <a:r>
              <a:rPr dirty="0"/>
              <a:t> con </a:t>
            </a:r>
            <a:r>
              <a:rPr dirty="0" err="1"/>
              <a:t>poder</a:t>
            </a:r>
            <a:r>
              <a:rPr dirty="0"/>
              <a:t> </a:t>
            </a:r>
            <a:r>
              <a:rPr dirty="0" err="1"/>
              <a:t>decisorio</a:t>
            </a:r>
            <a:r>
              <a:rPr dirty="0"/>
              <a: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dirty="0" err="1"/>
              <a:t>Conclusión</a:t>
            </a:r>
            <a:r>
              <a:rPr dirty="0"/>
              <a:t>: ¿</a:t>
            </a:r>
            <a:r>
              <a:rPr dirty="0" err="1"/>
              <a:t>intergubernamental</a:t>
            </a:r>
            <a:r>
              <a:rPr dirty="0"/>
              <a:t> o </a:t>
            </a:r>
            <a:r>
              <a:rPr dirty="0" err="1"/>
              <a:t>supranacional</a:t>
            </a:r>
            <a:r>
              <a:rPr dirty="0"/>
              <a:t>?</a:t>
            </a:r>
          </a:p>
        </p:txBody>
      </p:sp>
      <p:sp>
        <p:nvSpPr>
          <p:cNvPr id="3" name="Content Placeholder 2"/>
          <p:cNvSpPr>
            <a:spLocks noGrp="1"/>
          </p:cNvSpPr>
          <p:nvPr>
            <p:ph idx="1"/>
          </p:nvPr>
        </p:nvSpPr>
        <p:spPr/>
        <p:txBody>
          <a:bodyPr/>
          <a:lstStyle/>
          <a:p>
            <a:pPr marL="0" indent="0">
              <a:buNone/>
            </a:pPr>
            <a:r>
              <a:rPr dirty="0"/>
              <a:t>➤ El </a:t>
            </a:r>
            <a:r>
              <a:rPr dirty="0" err="1"/>
              <a:t>modelo</a:t>
            </a:r>
            <a:r>
              <a:rPr dirty="0"/>
              <a:t> </a:t>
            </a:r>
            <a:r>
              <a:rPr dirty="0" err="1"/>
              <a:t>intergubernamental</a:t>
            </a:r>
            <a:r>
              <a:rPr dirty="0"/>
              <a:t> </a:t>
            </a:r>
            <a:r>
              <a:rPr dirty="0" err="1"/>
              <a:t>limita</a:t>
            </a:r>
            <a:r>
              <a:rPr dirty="0"/>
              <a:t> la </a:t>
            </a:r>
            <a:r>
              <a:rPr dirty="0" err="1"/>
              <a:t>eficacia</a:t>
            </a:r>
            <a:r>
              <a:rPr dirty="0"/>
              <a:t> de la </a:t>
            </a:r>
            <a:r>
              <a:rPr dirty="0" err="1"/>
              <a:t>integración</a:t>
            </a:r>
            <a:r>
              <a:rPr dirty="0"/>
              <a:t>.</a:t>
            </a:r>
          </a:p>
          <a:p>
            <a:pPr marL="0" indent="0">
              <a:buNone/>
            </a:pPr>
            <a:r>
              <a:rPr dirty="0"/>
              <a:t>➤ La </a:t>
            </a:r>
            <a:r>
              <a:rPr dirty="0" err="1"/>
              <a:t>supranacionalidad</a:t>
            </a:r>
            <a:r>
              <a:rPr dirty="0"/>
              <a:t> </a:t>
            </a:r>
            <a:r>
              <a:rPr dirty="0" err="1"/>
              <a:t>permite</a:t>
            </a:r>
            <a:r>
              <a:rPr dirty="0"/>
              <a:t> </a:t>
            </a:r>
            <a:r>
              <a:rPr dirty="0" err="1"/>
              <a:t>decisiones</a:t>
            </a:r>
            <a:r>
              <a:rPr dirty="0"/>
              <a:t> </a:t>
            </a:r>
            <a:r>
              <a:rPr dirty="0" err="1"/>
              <a:t>comunes</a:t>
            </a:r>
            <a:r>
              <a:rPr dirty="0"/>
              <a:t>, </a:t>
            </a:r>
            <a:r>
              <a:rPr dirty="0" err="1"/>
              <a:t>vinculantes</a:t>
            </a:r>
            <a:r>
              <a:rPr dirty="0"/>
              <a:t> y </a:t>
            </a:r>
            <a:r>
              <a:rPr dirty="0" err="1"/>
              <a:t>estables</a:t>
            </a:r>
            <a:r>
              <a:rPr dirty="0"/>
              <a:t>.</a:t>
            </a:r>
          </a:p>
          <a:p>
            <a:pPr marL="0" indent="0">
              <a:buNone/>
            </a:pPr>
            <a:r>
              <a:rPr dirty="0"/>
              <a:t>➤ América Latina </a:t>
            </a:r>
            <a:r>
              <a:rPr dirty="0" err="1"/>
              <a:t>necesita</a:t>
            </a:r>
            <a:r>
              <a:rPr dirty="0"/>
              <a:t> </a:t>
            </a:r>
            <a:r>
              <a:rPr dirty="0" err="1"/>
              <a:t>avanzar</a:t>
            </a:r>
            <a:r>
              <a:rPr dirty="0"/>
              <a:t> </a:t>
            </a:r>
            <a:r>
              <a:rPr dirty="0" err="1"/>
              <a:t>hacia</a:t>
            </a:r>
            <a:r>
              <a:rPr dirty="0"/>
              <a:t> un </a:t>
            </a:r>
            <a:r>
              <a:rPr dirty="0" err="1"/>
              <a:t>modelo</a:t>
            </a:r>
            <a:r>
              <a:rPr dirty="0"/>
              <a:t> </a:t>
            </a:r>
            <a:r>
              <a:rPr dirty="0" err="1"/>
              <a:t>más</a:t>
            </a:r>
            <a:r>
              <a:rPr dirty="0"/>
              <a:t> </a:t>
            </a:r>
            <a:r>
              <a:rPr dirty="0" err="1"/>
              <a:t>sólido</a:t>
            </a:r>
            <a:r>
              <a:rPr dirty="0"/>
              <a:t> para ser </a:t>
            </a:r>
            <a:r>
              <a:rPr dirty="0" err="1"/>
              <a:t>competitiva</a:t>
            </a:r>
            <a:r>
              <a:rPr dirty="0"/>
              <a:t> y </a:t>
            </a:r>
            <a:r>
              <a:rPr dirty="0" err="1"/>
              <a:t>resiliente</a:t>
            </a:r>
            <a:r>
              <a:rPr dirty="0"/>
              <a:t>.</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1" name="Google Shape;391;p45"/>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440"/>
              <a:buNone/>
            </a:pPr>
            <a:r>
              <a:rPr lang="es-ES" b="1" u="sng" dirty="0">
                <a:solidFill>
                  <a:schemeClr val="dk1"/>
                </a:solidFill>
                <a:latin typeface="Bookman Old Style"/>
                <a:ea typeface="Bookman Old Style"/>
                <a:cs typeface="Bookman Old Style"/>
                <a:sym typeface="Bookman Old Style"/>
              </a:rPr>
              <a:t>SUPRANACIONALIDAD</a:t>
            </a:r>
            <a:r>
              <a:rPr lang="es-ES" b="1" dirty="0">
                <a:solidFill>
                  <a:schemeClr val="dk1"/>
                </a:solidFill>
                <a:latin typeface="Bookman Old Style"/>
                <a:ea typeface="Bookman Old Style"/>
                <a:cs typeface="Bookman Old Style"/>
                <a:sym typeface="Bookman Old Style"/>
              </a:rPr>
              <a:t>:</a:t>
            </a:r>
            <a:r>
              <a:rPr lang="es-ES" dirty="0">
                <a:solidFill>
                  <a:schemeClr val="dk1"/>
                </a:solidFill>
                <a:latin typeface="Bookman Old Style"/>
                <a:ea typeface="Bookman Old Style"/>
                <a:cs typeface="Bookman Old Style"/>
                <a:sym typeface="Bookman Old Style"/>
              </a:rPr>
              <a:t> </a:t>
            </a:r>
            <a:endParaRPr dirty="0"/>
          </a:p>
          <a:p>
            <a:pPr marL="342900" lvl="0" indent="-342900" algn="l" rtl="0">
              <a:spcBef>
                <a:spcPts val="1000"/>
              </a:spcBef>
              <a:spcAft>
                <a:spcPts val="0"/>
              </a:spcAft>
              <a:buSzPts val="1440"/>
              <a:buChar char="►"/>
            </a:pPr>
            <a:endParaRPr lang="es-ES" dirty="0">
              <a:solidFill>
                <a:schemeClr val="dk1"/>
              </a:solidFill>
              <a:latin typeface="Bookman Old Style"/>
              <a:ea typeface="Bookman Old Style"/>
              <a:cs typeface="Bookman Old Style"/>
              <a:sym typeface="Bookman Old Style"/>
            </a:endParaRPr>
          </a:p>
          <a:p>
            <a:pPr marL="342900" lvl="0" indent="-342900" algn="just" rtl="0">
              <a:spcBef>
                <a:spcPts val="1000"/>
              </a:spcBef>
              <a:spcAft>
                <a:spcPts val="0"/>
              </a:spcAft>
              <a:buSzPts val="1440"/>
              <a:buChar char="►"/>
            </a:pPr>
            <a:r>
              <a:rPr lang="es-ES" sz="2000" dirty="0">
                <a:solidFill>
                  <a:schemeClr val="dk1"/>
                </a:solidFill>
                <a:latin typeface="Bookman Old Style"/>
                <a:ea typeface="Bookman Old Style"/>
                <a:cs typeface="Bookman Old Style"/>
                <a:sym typeface="Bookman Old Style"/>
              </a:rPr>
              <a:t>El Derecho Comunitario, que como decíamos es el más avanzado, tiene características de </a:t>
            </a:r>
            <a:r>
              <a:rPr lang="es-ES" sz="2000" i="1" dirty="0">
                <a:solidFill>
                  <a:schemeClr val="dk1"/>
                </a:solidFill>
                <a:latin typeface="Bookman Old Style"/>
                <a:ea typeface="Bookman Old Style"/>
                <a:cs typeface="Bookman Old Style"/>
                <a:sym typeface="Bookman Old Style"/>
              </a:rPr>
              <a:t>SUPRANACIONALIDAD</a:t>
            </a:r>
            <a:r>
              <a:rPr lang="es-ES" sz="2000" dirty="0">
                <a:solidFill>
                  <a:schemeClr val="dk1"/>
                </a:solidFill>
                <a:latin typeface="Bookman Old Style"/>
                <a:ea typeface="Bookman Old Style"/>
                <a:cs typeface="Bookman Old Style"/>
                <a:sym typeface="Bookman Old Style"/>
              </a:rPr>
              <a:t>, en virtud de la cual hay atribución de competencias a órganos comunes, adopción de resoluciones vinculantes por mayorías, normas que tienen aplicabilidad directa y primacía sobre el derecho nacional.</a:t>
            </a:r>
            <a:endParaRPr sz="2000" dirty="0"/>
          </a:p>
        </p:txBody>
      </p:sp>
      <p:pic>
        <p:nvPicPr>
          <p:cNvPr id="392" name="Google Shape;392;p45"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47"/>
          <p:cNvSpPr txBox="1">
            <a:spLocks noGrp="1"/>
          </p:cNvSpPr>
          <p:nvPr>
            <p:ph type="title"/>
          </p:nvPr>
        </p:nvSpPr>
        <p:spPr>
          <a:xfrm>
            <a:off x="634804" y="2222203"/>
            <a:ext cx="8596668" cy="654493"/>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Clr>
                <a:schemeClr val="accent1"/>
              </a:buClr>
              <a:buSzPct val="100000"/>
              <a:buFont typeface="Trebuchet MS"/>
              <a:buNone/>
            </a:pPr>
            <a:r>
              <a:rPr lang="es-ES"/>
              <a:t>Técnicas que pueden ser utilizadas por un Tratado de integración</a:t>
            </a:r>
            <a:endParaRPr/>
          </a:p>
        </p:txBody>
      </p:sp>
      <p:sp>
        <p:nvSpPr>
          <p:cNvPr id="408" name="Google Shape;408;p47"/>
          <p:cNvSpPr txBox="1">
            <a:spLocks noGrp="1"/>
          </p:cNvSpPr>
          <p:nvPr>
            <p:ph idx="1"/>
          </p:nvPr>
        </p:nvSpPr>
        <p:spPr>
          <a:xfrm>
            <a:off x="634804" y="3298273"/>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AutoNum type="alphaLcParenR"/>
            </a:pPr>
            <a:r>
              <a:rPr lang="es-ES" dirty="0"/>
              <a:t>Introducir normas en el tratado que los Estados miembros deben cumplir.</a:t>
            </a:r>
            <a:endParaRPr dirty="0"/>
          </a:p>
          <a:p>
            <a:pPr marL="342900" lvl="0" indent="-251459" algn="l" rtl="0">
              <a:spcBef>
                <a:spcPts val="1000"/>
              </a:spcBef>
              <a:spcAft>
                <a:spcPts val="0"/>
              </a:spcAft>
              <a:buSzPts val="1440"/>
              <a:buNone/>
            </a:pPr>
            <a:endParaRPr dirty="0"/>
          </a:p>
          <a:p>
            <a:pPr marL="342900" lvl="0" indent="-342900" algn="l" rtl="0">
              <a:spcBef>
                <a:spcPts val="1000"/>
              </a:spcBef>
              <a:spcAft>
                <a:spcPts val="0"/>
              </a:spcAft>
              <a:buSzPts val="1440"/>
              <a:buAutoNum type="alphaLcParenR"/>
            </a:pPr>
            <a:r>
              <a:rPr lang="es-ES" dirty="0"/>
              <a:t>Crear, en el marco del acuerdo, algún mecanismo capaz de producir derecho. Por ejemplo, la Comunidad Europea o la Comunidad Andina – una entidad con personalidad jurídica y competencias propias- proporciona el paradigma del uso de la segunda técnica.</a:t>
            </a:r>
          </a:p>
        </p:txBody>
      </p:sp>
      <p:pic>
        <p:nvPicPr>
          <p:cNvPr id="409" name="Google Shape;409;p47"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pic>
        <p:nvPicPr>
          <p:cNvPr id="410" name="Google Shape;410;p47"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Sesión 3: Derecho Andino y su Estructura</a:t>
            </a:r>
          </a:p>
        </p:txBody>
      </p:sp>
      <p:sp>
        <p:nvSpPr>
          <p:cNvPr id="3" name="Content Placeholder 2"/>
          <p:cNvSpPr>
            <a:spLocks noGrp="1"/>
          </p:cNvSpPr>
          <p:nvPr>
            <p:ph idx="1"/>
          </p:nvPr>
        </p:nvSpPr>
        <p:spPr/>
        <p:txBody>
          <a:bodyPr/>
          <a:lstStyle/>
          <a:p>
            <a:endParaRPr/>
          </a:p>
          <a:p>
            <a:pPr>
              <a:spcAft>
                <a:spcPts val="1000"/>
              </a:spcAft>
              <a:defRPr sz="1800"/>
            </a:pPr>
            <a:r>
              <a:t>Tema 5: Ordenamiento Jurídico Andino - Analizaremos las normas fundacionales de la Comunidad Andina, su estructura legal, y cómo se construye una verdadera legalidad supranacional.</a:t>
            </a:r>
          </a:p>
          <a:p>
            <a:pPr>
              <a:spcAft>
                <a:spcPts val="1000"/>
              </a:spcAft>
              <a:defRPr sz="1800"/>
            </a:pPr>
            <a:r>
              <a:t>Tema 6: Sistema Andino de Integración - Conoceremos los órganos de la CAN, su arquitectura institucional y cómo cada uno contribuye al proceso de integración desde distintos frentes.</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49"/>
          <p:cNvSpPr txBox="1">
            <a:spLocks noGrp="1"/>
          </p:cNvSpPr>
          <p:nvPr>
            <p:ph type="title"/>
          </p:nvPr>
        </p:nvSpPr>
        <p:spPr>
          <a:xfrm>
            <a:off x="677334" y="144011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dirty="0"/>
              <a:t>SUPRANACIONALIDAD</a:t>
            </a:r>
            <a:endParaRPr dirty="0"/>
          </a:p>
        </p:txBody>
      </p:sp>
      <p:sp>
        <p:nvSpPr>
          <p:cNvPr id="426" name="Google Shape;426;p49"/>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fontScale="92500" lnSpcReduction="10000"/>
          </a:bodyPr>
          <a:lstStyle/>
          <a:p>
            <a:pPr marL="342900" lvl="0" indent="-342900" algn="l" rtl="0">
              <a:spcBef>
                <a:spcPts val="0"/>
              </a:spcBef>
              <a:spcAft>
                <a:spcPts val="0"/>
              </a:spcAft>
              <a:buSzPct val="79999"/>
              <a:buChar char="►"/>
            </a:pPr>
            <a:r>
              <a:rPr lang="es-ES" dirty="0"/>
              <a:t>Como alternativa de organización </a:t>
            </a:r>
            <a:r>
              <a:rPr lang="es-ES" dirty="0" err="1"/>
              <a:t>integracional</a:t>
            </a:r>
            <a:r>
              <a:rPr lang="es-ES" dirty="0"/>
              <a:t>, ésta se caracteriza por: </a:t>
            </a:r>
            <a:endParaRPr dirty="0"/>
          </a:p>
          <a:p>
            <a:pPr>
              <a:buSzPct val="79999"/>
            </a:pPr>
            <a:r>
              <a:rPr lang="es-ES" dirty="0"/>
              <a:t>El reconocimiento por parte de un grupo de Estados de un conjunto de intereses o valores comunes que le suministren un objetivo y la fuerza motivacional necesaria para la realización de un proyecto integracionista. (Precondiciones)</a:t>
            </a:r>
            <a:endParaRPr dirty="0"/>
          </a:p>
          <a:p>
            <a:pPr>
              <a:buSzPct val="79999"/>
            </a:pPr>
            <a:r>
              <a:rPr lang="es-ES" dirty="0"/>
              <a:t>La creación de un poder efectivo colocado al servicio de esos intereses o valores. La eficacia de aquél se comprobará </a:t>
            </a:r>
            <a:r>
              <a:rPr lang="es-ES" b="1" dirty="0">
                <a:solidFill>
                  <a:srgbClr val="FF0000"/>
                </a:solidFill>
              </a:rPr>
              <a:t>en la medida en que las decisiones de sus órganos comprometan a los Estados miembros y sus ciudadanos, es decir, siempre que deban ser respetadas y acatadas tanto las normas como los dictámenes jurisdiccionales, por dichos Estados y por los individuos que los integran.</a:t>
            </a:r>
            <a:r>
              <a:rPr lang="es-ES" dirty="0"/>
              <a:t> </a:t>
            </a:r>
            <a:endParaRPr dirty="0"/>
          </a:p>
          <a:p>
            <a:pPr>
              <a:buSzPct val="79999"/>
            </a:pPr>
            <a:r>
              <a:rPr lang="es-ES" dirty="0"/>
              <a:t>La autonomía de ese poder, que implica su diferenciación respecto del poder los Estados participantes, de modo tal que pueda ser puesto exclusivamente al servicio de la idea directriz que los agrupa. </a:t>
            </a:r>
            <a:endParaRPr dirty="0"/>
          </a:p>
          <a:p>
            <a:pPr marL="2743200" lvl="6" indent="0" algn="l" rtl="0">
              <a:spcBef>
                <a:spcPts val="1000"/>
              </a:spcBef>
              <a:spcAft>
                <a:spcPts val="0"/>
              </a:spcAft>
              <a:buSzPct val="80000"/>
              <a:buNone/>
            </a:pPr>
            <a:r>
              <a:rPr lang="es-ES" dirty="0"/>
              <a:t>									Bobbio, Tatiana (2014)</a:t>
            </a:r>
            <a:endParaRPr dirty="0"/>
          </a:p>
          <a:p>
            <a:pPr marL="342900" lvl="0" indent="-258318" algn="l" rtl="0">
              <a:spcBef>
                <a:spcPts val="1000"/>
              </a:spcBef>
              <a:spcAft>
                <a:spcPts val="0"/>
              </a:spcAft>
              <a:buSzPct val="79999"/>
              <a:buNone/>
            </a:pPr>
            <a:endParaRPr dirty="0"/>
          </a:p>
        </p:txBody>
      </p:sp>
      <p:pic>
        <p:nvPicPr>
          <p:cNvPr id="427" name="Google Shape;427;p49"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50"/>
          <p:cNvSpPr txBox="1">
            <a:spLocks noGrp="1"/>
          </p:cNvSpPr>
          <p:nvPr>
            <p:ph type="title"/>
          </p:nvPr>
        </p:nvSpPr>
        <p:spPr>
          <a:xfrm>
            <a:off x="677334" y="1222744"/>
            <a:ext cx="8596668" cy="707656"/>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a:t>Supranacionalidad</a:t>
            </a:r>
            <a:endParaRPr/>
          </a:p>
        </p:txBody>
      </p:sp>
      <p:sp>
        <p:nvSpPr>
          <p:cNvPr id="434" name="Google Shape;434;p50"/>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s-ES"/>
              <a:t>Nicolás Catalano, “Manual de derecho de las comunidades europeas”: </a:t>
            </a:r>
            <a:endParaRPr/>
          </a:p>
          <a:p>
            <a:pPr marL="400050" lvl="1" indent="0" algn="l" rtl="0">
              <a:spcBef>
                <a:spcPts val="1000"/>
              </a:spcBef>
              <a:spcAft>
                <a:spcPts val="0"/>
              </a:spcAft>
              <a:buSzPts val="1280"/>
              <a:buNone/>
            </a:pPr>
            <a:r>
              <a:rPr lang="es-ES"/>
              <a:t>“Observando instituciones de aquella, perfila con claridad el concepto de supranacionalidad estableciendo que una </a:t>
            </a:r>
            <a:r>
              <a:rPr lang="es-ES" b="1">
                <a:solidFill>
                  <a:srgbClr val="FF0000"/>
                </a:solidFill>
              </a:rPr>
              <a:t>característica esencial y fundamental de los tratados de integración</a:t>
            </a:r>
            <a:r>
              <a:rPr lang="es-ES"/>
              <a:t> es la de confiar en la ejecución y aplicación de las disposiciones convenidas entre las partes contratantes a órganos comunes e independientes; </a:t>
            </a:r>
            <a:r>
              <a:rPr lang="es-ES" b="1">
                <a:solidFill>
                  <a:srgbClr val="FF0000"/>
                </a:solidFill>
              </a:rPr>
              <a:t>la de sustraer ciertas materias de la competencia de los Estados para encomendarlas a las instituciones comunitarias</a:t>
            </a:r>
            <a:r>
              <a:rPr lang="es-ES"/>
              <a:t>; la de atribuirle a éstas no solo un poder de ejecución, sino también un verdadero poder normativo, un poder de jurisdicción, un poder de iniciativa y de control político.</a:t>
            </a:r>
            <a:endParaRPr/>
          </a:p>
          <a:p>
            <a:pPr marL="342900" lvl="0" indent="-251459" algn="l" rtl="0">
              <a:spcBef>
                <a:spcPts val="1000"/>
              </a:spcBef>
              <a:spcAft>
                <a:spcPts val="0"/>
              </a:spcAft>
              <a:buSzPts val="1440"/>
              <a:buNone/>
            </a:pPr>
            <a:endParaRPr/>
          </a:p>
        </p:txBody>
      </p:sp>
      <p:pic>
        <p:nvPicPr>
          <p:cNvPr id="435" name="Google Shape;435;p50"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51"/>
          <p:cNvSpPr txBox="1">
            <a:spLocks noGrp="1"/>
          </p:cNvSpPr>
          <p:nvPr>
            <p:ph type="title"/>
          </p:nvPr>
        </p:nvSpPr>
        <p:spPr>
          <a:xfrm>
            <a:off x="677334" y="2048356"/>
            <a:ext cx="8596668" cy="835247"/>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dirty="0"/>
              <a:t>Traslado de competencias</a:t>
            </a:r>
            <a:endParaRPr dirty="0"/>
          </a:p>
        </p:txBody>
      </p:sp>
      <p:sp>
        <p:nvSpPr>
          <p:cNvPr id="442" name="Google Shape;442;p51"/>
          <p:cNvSpPr txBox="1">
            <a:spLocks noGrp="1"/>
          </p:cNvSpPr>
          <p:nvPr>
            <p:ph idx="1"/>
          </p:nvPr>
        </p:nvSpPr>
        <p:spPr>
          <a:xfrm>
            <a:off x="677334" y="2883603"/>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s-ES" dirty="0"/>
              <a:t>La integración requiere como presupuesto el traslado de ciertas competencias del orden nacional a órganos de carácter supranacional. </a:t>
            </a:r>
            <a:endParaRPr dirty="0"/>
          </a:p>
          <a:p>
            <a:pPr marL="342900" lvl="0" indent="-342900" algn="l" rtl="0">
              <a:spcBef>
                <a:spcPts val="1000"/>
              </a:spcBef>
              <a:spcAft>
                <a:spcPts val="0"/>
              </a:spcAft>
              <a:buSzPts val="1440"/>
              <a:buChar char="►"/>
            </a:pPr>
            <a:r>
              <a:rPr lang="es-ES" dirty="0"/>
              <a:t>Para que el Estado pueda ceder parte de sus competencias, </a:t>
            </a:r>
            <a:r>
              <a:rPr lang="es-ES" b="1" dirty="0">
                <a:solidFill>
                  <a:srgbClr val="FF0000"/>
                </a:solidFill>
              </a:rPr>
              <a:t>es necesario un soporte constitucional, pues esta facultad es ejercitable por un Estado siempre y cuando su “cláusula general de competencia” le permita que, dentro de su actuación soberana, se puedan delegar competencias a instituciones supranacionales, y convertir las competencias de los órganos estatales en funciones residuales y subsidiarias. </a:t>
            </a:r>
            <a:endParaRPr dirty="0"/>
          </a:p>
          <a:p>
            <a:pPr marL="1371600" lvl="3" indent="0" algn="l" rtl="0">
              <a:spcBef>
                <a:spcPts val="1000"/>
              </a:spcBef>
              <a:spcAft>
                <a:spcPts val="0"/>
              </a:spcAft>
              <a:buSzPts val="960"/>
              <a:buNone/>
            </a:pPr>
            <a:r>
              <a:rPr lang="es-ES" dirty="0"/>
              <a:t>												(Palomares, 2008).</a:t>
            </a:r>
            <a:endParaRPr dirty="0"/>
          </a:p>
        </p:txBody>
      </p:sp>
      <p:pic>
        <p:nvPicPr>
          <p:cNvPr id="443" name="Google Shape;443;p51" descr="logo_horizontal"/>
          <p:cNvPicPr preferRelativeResize="0"/>
          <p:nvPr/>
        </p:nvPicPr>
        <p:blipFill rotWithShape="1">
          <a:blip r:embed="rId3">
            <a:alphaModFix/>
          </a:blip>
          <a:srcRect/>
          <a:stretch/>
        </p:blipFill>
        <p:spPr>
          <a:xfrm>
            <a:off x="0" y="0"/>
            <a:ext cx="4657725" cy="1323975"/>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52"/>
          <p:cNvSpPr txBox="1">
            <a:spLocks noGrp="1"/>
          </p:cNvSpPr>
          <p:nvPr>
            <p:ph type="title"/>
          </p:nvPr>
        </p:nvSpPr>
        <p:spPr>
          <a:xfrm>
            <a:off x="601134" y="1500189"/>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dirty="0"/>
              <a:t>Exigencias Jurídicas </a:t>
            </a:r>
            <a:endParaRPr dirty="0"/>
          </a:p>
        </p:txBody>
      </p:sp>
      <p:sp>
        <p:nvSpPr>
          <p:cNvPr id="450" name="Google Shape;450;p52"/>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fontScale="85000" lnSpcReduction="10000"/>
          </a:bodyPr>
          <a:lstStyle/>
          <a:p>
            <a:pPr marL="0" lvl="0" indent="0" algn="l" rtl="0">
              <a:spcBef>
                <a:spcPts val="0"/>
              </a:spcBef>
              <a:spcAft>
                <a:spcPts val="0"/>
              </a:spcAft>
              <a:buSzPct val="79999"/>
              <a:buNone/>
            </a:pPr>
            <a:r>
              <a:rPr lang="es-ES" dirty="0"/>
              <a:t>Un proceso de integración “Supranacional” plantea una serie de exigencias jurídicas que tienen repercusión en el ámbito constitucional interno de cada país. </a:t>
            </a:r>
            <a:endParaRPr dirty="0"/>
          </a:p>
          <a:p>
            <a:pPr marL="342900" lvl="0" indent="-342900" algn="l" rtl="0">
              <a:spcBef>
                <a:spcPts val="1000"/>
              </a:spcBef>
              <a:spcAft>
                <a:spcPts val="0"/>
              </a:spcAft>
              <a:buSzPct val="79999"/>
              <a:buChar char="►"/>
            </a:pPr>
            <a:r>
              <a:rPr lang="es-ES" dirty="0"/>
              <a:t>Que los órganos comunitarios supranacionales que se establezcan pueden tomar decisiones obligatorias para los Estados miembros. </a:t>
            </a:r>
            <a:endParaRPr dirty="0"/>
          </a:p>
          <a:p>
            <a:pPr marL="342900" lvl="0" indent="-342900" algn="l" rtl="0">
              <a:spcBef>
                <a:spcPts val="1000"/>
              </a:spcBef>
              <a:spcAft>
                <a:spcPts val="0"/>
              </a:spcAft>
              <a:buSzPct val="79999"/>
              <a:buChar char="►"/>
            </a:pPr>
            <a:r>
              <a:rPr lang="es-ES" dirty="0"/>
              <a:t>Que las decisiones de tales órganos sean adaptadas en ejercicio de las competencias que tradicionalmente corresponden a los órganos constitucionales de los Estados miembros individualmente considerados, por lo que para su establecimiento es indispensable que aquellos órganos transfieran poderes y competencias a los órganos supranacionales.</a:t>
            </a:r>
            <a:endParaRPr dirty="0"/>
          </a:p>
          <a:p>
            <a:pPr marL="342900" lvl="0" indent="-342900" algn="l" rtl="0">
              <a:spcBef>
                <a:spcPts val="1000"/>
              </a:spcBef>
              <a:spcAft>
                <a:spcPts val="0"/>
              </a:spcAft>
              <a:buSzPct val="79999"/>
              <a:buChar char="►"/>
            </a:pPr>
            <a:r>
              <a:rPr lang="es-ES" dirty="0"/>
              <a:t>En tercer lugar, que las decisiones de estos sean directa e inmediatamente aplicables a los Estados miembros, tanto a los órganos públicos como a los ciudadanos, </a:t>
            </a:r>
          </a:p>
          <a:p>
            <a:pPr marL="342900" lvl="0" indent="-342900" algn="l" rtl="0">
              <a:spcBef>
                <a:spcPts val="1000"/>
              </a:spcBef>
              <a:spcAft>
                <a:spcPts val="0"/>
              </a:spcAft>
              <a:buSzPct val="79999"/>
              <a:buChar char="►"/>
            </a:pPr>
            <a:r>
              <a:rPr lang="es-ES" dirty="0"/>
              <a:t>En cuarto lugar, que el derecho comunitario producido por los órganos supranacionales no solo tenga primacía en el derecho interno, sino que se escape del control de constitucionalidad, y esté sometido, en cambio, al control de conformidad con los tratados de integración por un tribunal de justicia supranacional</a:t>
            </a:r>
            <a:endParaRPr dirty="0"/>
          </a:p>
          <a:p>
            <a:pPr marL="0" lvl="0" indent="0" algn="l" rtl="0">
              <a:spcBef>
                <a:spcPts val="1000"/>
              </a:spcBef>
              <a:spcAft>
                <a:spcPts val="0"/>
              </a:spcAft>
              <a:buSzPct val="79999"/>
              <a:buNone/>
            </a:pPr>
            <a:r>
              <a:rPr lang="es-ES" b="1" dirty="0"/>
              <a:t>												(</a:t>
            </a:r>
            <a:r>
              <a:rPr lang="es-ES" b="1" dirty="0" err="1"/>
              <a:t>Brewer</a:t>
            </a:r>
            <a:r>
              <a:rPr lang="es-ES" b="1" dirty="0"/>
              <a:t>, 2003).</a:t>
            </a:r>
            <a:endParaRPr dirty="0"/>
          </a:p>
        </p:txBody>
      </p:sp>
      <p:pic>
        <p:nvPicPr>
          <p:cNvPr id="451" name="Google Shape;451;p52" descr="logo_horizontal"/>
          <p:cNvPicPr preferRelativeResize="0"/>
          <p:nvPr/>
        </p:nvPicPr>
        <p:blipFill rotWithShape="1">
          <a:blip r:embed="rId3">
            <a:alphaModFix/>
          </a:blip>
          <a:srcRect/>
          <a:stretch/>
        </p:blipFill>
        <p:spPr>
          <a:xfrm>
            <a:off x="0" y="0"/>
            <a:ext cx="4657725" cy="1323975"/>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74"/>
          <p:cNvSpPr txBox="1">
            <a:spLocks noGrp="1"/>
          </p:cNvSpPr>
          <p:nvPr>
            <p:ph type="title"/>
          </p:nvPr>
        </p:nvSpPr>
        <p:spPr>
          <a:xfrm>
            <a:off x="677334" y="1500189"/>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a:t>Soberanía Vs. Supranacionalidad</a:t>
            </a:r>
            <a:endParaRPr/>
          </a:p>
        </p:txBody>
      </p:sp>
      <p:sp>
        <p:nvSpPr>
          <p:cNvPr id="626" name="Google Shape;626;p74"/>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s-ES" dirty="0"/>
              <a:t>La transmisión de facultades que tiene lugar en el marco de un esquema de integración, no ocasiona la partición de la soberanía que continúa como un todo en poder del Estado, en tanto y en cuanto es la Nación quien puede marcar su alcance a través de la redacción que se dé en el tratado constitutivo y en última instancia, advirtiendo que el país miembro puede recuperar las competencias cedidas en el momento que crea oportuno por medio de su retiro del proceso, mediante la respectiva denuncia. </a:t>
            </a:r>
            <a:endParaRPr dirty="0"/>
          </a:p>
          <a:p>
            <a:pPr marL="0" lvl="0" indent="0" algn="l" rtl="0">
              <a:spcBef>
                <a:spcPts val="1000"/>
              </a:spcBef>
              <a:spcAft>
                <a:spcPts val="0"/>
              </a:spcAft>
              <a:buSzPts val="1440"/>
              <a:buNone/>
            </a:pPr>
            <a:endParaRPr dirty="0"/>
          </a:p>
          <a:p>
            <a:pPr marL="0" lvl="0" indent="0" algn="l" rtl="0">
              <a:spcBef>
                <a:spcPts val="1000"/>
              </a:spcBef>
              <a:spcAft>
                <a:spcPts val="0"/>
              </a:spcAft>
              <a:buSzPts val="1440"/>
              <a:buNone/>
            </a:pPr>
            <a:r>
              <a:rPr lang="es-ES" dirty="0"/>
              <a:t>												</a:t>
            </a:r>
            <a:r>
              <a:rPr lang="es-ES" b="1" i="1" dirty="0"/>
              <a:t>(</a:t>
            </a:r>
            <a:r>
              <a:rPr lang="es-ES" b="1" i="1" dirty="0" err="1"/>
              <a:t>Perotti</a:t>
            </a:r>
            <a:r>
              <a:rPr lang="es-ES" b="1" i="1" dirty="0"/>
              <a:t>, 2007: 441 y 442).</a:t>
            </a:r>
            <a:endParaRPr dirty="0"/>
          </a:p>
        </p:txBody>
      </p:sp>
      <p:pic>
        <p:nvPicPr>
          <p:cNvPr id="627" name="Google Shape;627;p74" descr="logo_horizontal"/>
          <p:cNvPicPr preferRelativeResize="0"/>
          <p:nvPr/>
        </p:nvPicPr>
        <p:blipFill rotWithShape="1">
          <a:blip r:embed="rId3">
            <a:alphaModFix/>
          </a:blip>
          <a:srcRect/>
          <a:stretch/>
        </p:blipFill>
        <p:spPr>
          <a:xfrm>
            <a:off x="0" y="0"/>
            <a:ext cx="4657725" cy="1323975"/>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75"/>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endParaRPr/>
          </a:p>
        </p:txBody>
      </p:sp>
      <p:sp>
        <p:nvSpPr>
          <p:cNvPr id="634" name="Google Shape;634;p75"/>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s-ES"/>
              <a:t>“la creación de un sistema de integración tiene por efecto producir una reordenación de las funciones fundamentales de los Estados, es decir de la soberanía” (Pescatore, 1974:15)</a:t>
            </a:r>
            <a:endParaRPr/>
          </a:p>
          <a:p>
            <a:pPr marL="342900" lvl="0" indent="-342900" algn="l" rtl="0">
              <a:spcBef>
                <a:spcPts val="1000"/>
              </a:spcBef>
              <a:spcAft>
                <a:spcPts val="0"/>
              </a:spcAft>
              <a:buSzPts val="1440"/>
              <a:buChar char="►"/>
            </a:pPr>
            <a:r>
              <a:rPr lang="es-ES"/>
              <a:t>La formación de una comunidad o de un esquema de integración bajo un sistema jurídico supranacional no lesiona el concepto de soberanía. </a:t>
            </a:r>
            <a:endParaRPr/>
          </a:p>
          <a:p>
            <a:pPr marL="742950" lvl="1" indent="-285750" algn="l" rtl="0">
              <a:spcBef>
                <a:spcPts val="1000"/>
              </a:spcBef>
              <a:spcAft>
                <a:spcPts val="0"/>
              </a:spcAft>
              <a:buSzPts val="1280"/>
              <a:buChar char="►"/>
            </a:pPr>
            <a:r>
              <a:rPr lang="es-ES"/>
              <a:t>Cada Estado participante ha limitado voluntariamente los alcances de su poder público a cambio de las ventajas que reciba del proceso, y tiene una potestad intrínseca para organizarse jurídicamente y proyectarse externamente como miembro de la comunidad internacional.</a:t>
            </a:r>
            <a:endParaRPr/>
          </a:p>
        </p:txBody>
      </p:sp>
      <p:sp>
        <p:nvSpPr>
          <p:cNvPr id="635" name="Google Shape;635;p75"/>
          <p:cNvSpPr txBox="1"/>
          <p:nvPr/>
        </p:nvSpPr>
        <p:spPr>
          <a:xfrm>
            <a:off x="677334" y="1500189"/>
            <a:ext cx="8596668" cy="1320800"/>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3600"/>
              <a:buFont typeface="Trebuchet MS"/>
              <a:buNone/>
            </a:pPr>
            <a:r>
              <a:rPr lang="es-ES" sz="3600">
                <a:solidFill>
                  <a:schemeClr val="accent1"/>
                </a:solidFill>
                <a:latin typeface="Trebuchet MS"/>
                <a:ea typeface="Trebuchet MS"/>
                <a:cs typeface="Trebuchet MS"/>
                <a:sym typeface="Trebuchet MS"/>
              </a:rPr>
              <a:t>Soberanía Vs. Supranacionalidad</a:t>
            </a:r>
            <a:endParaRPr sz="3600">
              <a:solidFill>
                <a:schemeClr val="accent1"/>
              </a:solidFill>
              <a:latin typeface="Trebuchet MS"/>
              <a:ea typeface="Trebuchet MS"/>
              <a:cs typeface="Trebuchet MS"/>
              <a:sym typeface="Trebuchet MS"/>
            </a:endParaRPr>
          </a:p>
        </p:txBody>
      </p:sp>
      <p:pic>
        <p:nvPicPr>
          <p:cNvPr id="636" name="Google Shape;636;p75" descr="logo_horizontal"/>
          <p:cNvPicPr preferRelativeResize="0"/>
          <p:nvPr/>
        </p:nvPicPr>
        <p:blipFill rotWithShape="1">
          <a:blip r:embed="rId3">
            <a:alphaModFix/>
          </a:blip>
          <a:srcRect/>
          <a:stretch/>
        </p:blipFill>
        <p:spPr>
          <a:xfrm>
            <a:off x="0" y="0"/>
            <a:ext cx="4657725" cy="1323975"/>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77"/>
          <p:cNvSpPr txBox="1">
            <a:spLocks noGrp="1"/>
          </p:cNvSpPr>
          <p:nvPr>
            <p:ph type="title"/>
          </p:nvPr>
        </p:nvSpPr>
        <p:spPr>
          <a:xfrm>
            <a:off x="602906" y="1800446"/>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a:t>“Intergubernamental” o “Supranacional”</a:t>
            </a:r>
            <a:endParaRPr/>
          </a:p>
        </p:txBody>
      </p:sp>
      <p:sp>
        <p:nvSpPr>
          <p:cNvPr id="649" name="Google Shape;649;p77"/>
          <p:cNvSpPr txBox="1">
            <a:spLocks noGrp="1"/>
          </p:cNvSpPr>
          <p:nvPr>
            <p:ph idx="1"/>
          </p:nvPr>
        </p:nvSpPr>
        <p:spPr>
          <a:xfrm>
            <a:off x="677334" y="3189767"/>
            <a:ext cx="8596668" cy="2851595"/>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ct val="79999"/>
              <a:buChar char="►"/>
            </a:pPr>
            <a:r>
              <a:rPr lang="es-ES" dirty="0"/>
              <a:t>MERCOSUR </a:t>
            </a:r>
            <a:endParaRPr dirty="0"/>
          </a:p>
          <a:p>
            <a:pPr marL="342900" lvl="0" indent="-342900" algn="l" rtl="0">
              <a:spcBef>
                <a:spcPts val="1000"/>
              </a:spcBef>
              <a:spcAft>
                <a:spcPts val="0"/>
              </a:spcAft>
              <a:buSzPct val="79999"/>
              <a:buChar char="►"/>
            </a:pPr>
            <a:r>
              <a:rPr lang="es-ES" dirty="0"/>
              <a:t>Comunidad Andina</a:t>
            </a:r>
            <a:endParaRPr dirty="0"/>
          </a:p>
          <a:p>
            <a:pPr marL="342900" lvl="0" indent="-342900" algn="l" rtl="0">
              <a:spcBef>
                <a:spcPts val="1000"/>
              </a:spcBef>
              <a:spcAft>
                <a:spcPts val="0"/>
              </a:spcAft>
              <a:buSzPct val="79999"/>
              <a:buChar char="►"/>
            </a:pPr>
            <a:r>
              <a:rPr lang="es-ES" dirty="0"/>
              <a:t>OMC</a:t>
            </a:r>
            <a:endParaRPr dirty="0"/>
          </a:p>
          <a:p>
            <a:pPr marL="342900" lvl="0" indent="-342900" algn="l" rtl="0">
              <a:spcBef>
                <a:spcPts val="1000"/>
              </a:spcBef>
              <a:spcAft>
                <a:spcPts val="0"/>
              </a:spcAft>
              <a:buSzPct val="79999"/>
              <a:buChar char="►"/>
            </a:pPr>
            <a:r>
              <a:rPr lang="es-ES" dirty="0"/>
              <a:t>ALADI</a:t>
            </a:r>
            <a:endParaRPr dirty="0"/>
          </a:p>
          <a:p>
            <a:pPr marL="342900" lvl="0" indent="-342900" algn="l" rtl="0">
              <a:spcBef>
                <a:spcPts val="1000"/>
              </a:spcBef>
              <a:spcAft>
                <a:spcPts val="0"/>
              </a:spcAft>
              <a:buSzPct val="79999"/>
              <a:buChar char="►"/>
            </a:pPr>
            <a:r>
              <a:rPr lang="es-ES" dirty="0"/>
              <a:t>Acuerdos de Complementación Económica</a:t>
            </a:r>
            <a:endParaRPr dirty="0"/>
          </a:p>
          <a:p>
            <a:pPr marL="342900" lvl="0" indent="-342900" algn="l" rtl="0">
              <a:spcBef>
                <a:spcPts val="1000"/>
              </a:spcBef>
              <a:spcAft>
                <a:spcPts val="0"/>
              </a:spcAft>
              <a:buSzPct val="79999"/>
              <a:buChar char="►"/>
            </a:pPr>
            <a:r>
              <a:rPr lang="es-ES" dirty="0"/>
              <a:t>CARICOM </a:t>
            </a:r>
            <a:endParaRPr dirty="0"/>
          </a:p>
          <a:p>
            <a:pPr marL="342900" lvl="0" indent="-342900" algn="l" rtl="0">
              <a:spcBef>
                <a:spcPts val="1000"/>
              </a:spcBef>
              <a:spcAft>
                <a:spcPts val="0"/>
              </a:spcAft>
              <a:buSzPct val="79999"/>
              <a:buChar char="►"/>
            </a:pPr>
            <a:r>
              <a:rPr lang="es-ES" dirty="0"/>
              <a:t>Alianza del Pacífico</a:t>
            </a:r>
            <a:endParaRPr dirty="0"/>
          </a:p>
          <a:p>
            <a:pPr marL="0" lvl="0" indent="0" algn="l" rtl="0">
              <a:spcBef>
                <a:spcPts val="1000"/>
              </a:spcBef>
              <a:spcAft>
                <a:spcPts val="0"/>
              </a:spcAft>
              <a:buSzPct val="79999"/>
              <a:buNone/>
            </a:pPr>
            <a:endParaRPr dirty="0"/>
          </a:p>
          <a:p>
            <a:pPr marL="0" lvl="0" indent="0" algn="l" rtl="0">
              <a:spcBef>
                <a:spcPts val="1000"/>
              </a:spcBef>
              <a:spcAft>
                <a:spcPts val="0"/>
              </a:spcAft>
              <a:buSzPct val="79999"/>
              <a:buNone/>
            </a:pPr>
            <a:endParaRPr dirty="0"/>
          </a:p>
        </p:txBody>
      </p:sp>
      <p:pic>
        <p:nvPicPr>
          <p:cNvPr id="650" name="Google Shape;650;p77"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A8F4CC56-C46B-C939-6852-E718BD9B4BBC}"/>
              </a:ext>
            </a:extLst>
          </p:cNvPr>
          <p:cNvSpPr>
            <a:spLocks noGrp="1"/>
          </p:cNvSpPr>
          <p:nvPr>
            <p:ph idx="1"/>
          </p:nvPr>
        </p:nvSpPr>
        <p:spPr/>
        <p:txBody>
          <a:bodyPr/>
          <a:lstStyle/>
          <a:p>
            <a:r>
              <a:rPr lang="es-MX" dirty="0"/>
              <a:t>Cuestionario</a:t>
            </a:r>
          </a:p>
          <a:p>
            <a:pPr marL="137160" indent="0">
              <a:buNone/>
            </a:pPr>
            <a:r>
              <a:rPr lang="es-BO" dirty="0"/>
              <a:t>https://forms.gle/zaFPdiFnbqLxibHw6</a:t>
            </a:r>
            <a:endParaRPr lang="es-MX" dirty="0"/>
          </a:p>
        </p:txBody>
      </p:sp>
    </p:spTree>
    <p:extLst>
      <p:ext uri="{BB962C8B-B14F-4D97-AF65-F5344CB8AC3E}">
        <p14:creationId xmlns:p14="http://schemas.microsoft.com/office/powerpoint/2010/main" val="2708122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Sesión 4: Jurisdicción y Prejudicialidad</a:t>
            </a:r>
          </a:p>
        </p:txBody>
      </p:sp>
      <p:sp>
        <p:nvSpPr>
          <p:cNvPr id="3" name="Content Placeholder 2"/>
          <p:cNvSpPr>
            <a:spLocks noGrp="1"/>
          </p:cNvSpPr>
          <p:nvPr>
            <p:ph idx="1"/>
          </p:nvPr>
        </p:nvSpPr>
        <p:spPr/>
        <p:txBody>
          <a:bodyPr/>
          <a:lstStyle/>
          <a:p>
            <a:endParaRPr/>
          </a:p>
          <a:p>
            <a:pPr>
              <a:spcAft>
                <a:spcPts val="1000"/>
              </a:spcAft>
              <a:defRPr sz="1800"/>
            </a:pPr>
            <a:r>
              <a:t>Tema 7: Tribunal de Justicia de la CAN - Entenderemos su rol como árbitro supremo de la legalidad comunitaria, sus competencias, y cómo asegura el respeto al derecho andino.</a:t>
            </a:r>
          </a:p>
          <a:p>
            <a:pPr>
              <a:spcAft>
                <a:spcPts val="1000"/>
              </a:spcAft>
              <a:defRPr sz="1800"/>
            </a:pPr>
            <a:r>
              <a:t>Tema 8: Interpretación Prejudicial - Descubriremos cómo los jueces nacionales se convierten en jueces comunitarios y el impacto de la interpretación del TJCA en la justicia interna.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Sesión 5: Control y Comparación Regional</a:t>
            </a:r>
          </a:p>
        </p:txBody>
      </p:sp>
      <p:sp>
        <p:nvSpPr>
          <p:cNvPr id="3" name="Content Placeholder 2"/>
          <p:cNvSpPr>
            <a:spLocks noGrp="1"/>
          </p:cNvSpPr>
          <p:nvPr>
            <p:ph idx="1"/>
          </p:nvPr>
        </p:nvSpPr>
        <p:spPr/>
        <p:txBody>
          <a:bodyPr/>
          <a:lstStyle/>
          <a:p>
            <a:endParaRPr/>
          </a:p>
          <a:p>
            <a:pPr>
              <a:spcAft>
                <a:spcPts val="1000"/>
              </a:spcAft>
              <a:defRPr sz="1800"/>
            </a:pPr>
            <a:r>
              <a:t>Tema 9: Acción de Incumplimiento - Exploraremos el proceso mediante el cual se obliga a un país a cumplir con las normas comunitarias. Una herramienta clave de enforcement jurídico.</a:t>
            </a:r>
          </a:p>
          <a:p>
            <a:pPr>
              <a:spcAft>
                <a:spcPts val="1000"/>
              </a:spcAft>
              <a:defRPr sz="1800"/>
            </a:pPr>
            <a:r>
              <a:t>Tema 10: Otros Procesos de Integración - Cerraremos con una mirada comparativa a MERCOSUR, ALADI y Alianza del Pacífico, entendiendo el rol de Bolivia en cada uno.</a:t>
            </a:r>
          </a:p>
        </p:txBody>
      </p:sp>
    </p:spTree>
  </p:cSld>
  <p:clrMapOvr>
    <a:masterClrMapping/>
  </p:clrMapOvr>
</p:sld>
</file>

<file path=ppt/theme/theme1.xml><?xml version="1.0" encoding="utf-8"?>
<a:theme xmlns:a="http://schemas.openxmlformats.org/drawingml/2006/main" name="Facet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8390</TotalTime>
  <Words>4849</Words>
  <Application>Microsoft Office PowerPoint</Application>
  <PresentationFormat>Panorámica</PresentationFormat>
  <Paragraphs>386</Paragraphs>
  <Slides>77</Slides>
  <Notes>16</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77</vt:i4>
      </vt:variant>
    </vt:vector>
  </HeadingPairs>
  <TitlesOfParts>
    <vt:vector size="87" baseType="lpstr">
      <vt:lpstr>Arial</vt:lpstr>
      <vt:lpstr>Arial</vt:lpstr>
      <vt:lpstr>Bookman Old Style</vt:lpstr>
      <vt:lpstr>Calibri</vt:lpstr>
      <vt:lpstr>Noto Sans Symbols</vt:lpstr>
      <vt:lpstr>Roboto</vt:lpstr>
      <vt:lpstr>Trebuchet MS</vt:lpstr>
      <vt:lpstr>Verdana</vt:lpstr>
      <vt:lpstr>Wingdings 3</vt:lpstr>
      <vt:lpstr>Faceta</vt:lpstr>
      <vt:lpstr>Presentación de PowerPoint</vt:lpstr>
      <vt:lpstr>OBJETIVOS DE APRENDIZAJE </vt:lpstr>
      <vt:lpstr>COMPETENCIAS A DESARROLLAR</vt:lpstr>
      <vt:lpstr>CRONOGRAMA Y CONTENIDOS POR SESIÓN</vt:lpstr>
      <vt:lpstr>Sesión 1: Introducción y Fundamentos</vt:lpstr>
      <vt:lpstr>Sesión 2: Modelos y Constitucionalidad</vt:lpstr>
      <vt:lpstr>Sesión 3: Derecho Andino y su Estructura</vt:lpstr>
      <vt:lpstr>Sesión 4: Jurisdicción y Prejudicialidad</vt:lpstr>
      <vt:lpstr>Sesión 5: Control y Comparación Regional</vt:lpstr>
      <vt:lpstr>Reflexión</vt:lpstr>
      <vt:lpstr>Presentación de PowerPoint</vt:lpstr>
      <vt:lpstr>Introducción</vt:lpstr>
      <vt:lpstr>Integración</vt:lpstr>
      <vt:lpstr>La Integración</vt:lpstr>
      <vt:lpstr>Concepto</vt:lpstr>
      <vt:lpstr>Presentación de PowerPoint</vt:lpstr>
      <vt:lpstr>Fuentes del derecho comunitario</vt:lpstr>
      <vt:lpstr>Presentación de PowerPoint</vt:lpstr>
      <vt:lpstr>Derecho Comunitario – Derecho Internacional</vt:lpstr>
      <vt:lpstr>Presentación de PowerPoint</vt:lpstr>
      <vt:lpstr>Procesos de Integración</vt:lpstr>
      <vt:lpstr>Derecho Comunitario</vt:lpstr>
      <vt:lpstr>Cuestionario</vt:lpstr>
      <vt:lpstr>Presentación de PowerPoint</vt:lpstr>
      <vt:lpstr>Presentación de PowerPoint</vt:lpstr>
      <vt:lpstr>Presentación de PowerPoint</vt:lpstr>
      <vt:lpstr>Presentación de PowerPoint</vt:lpstr>
      <vt:lpstr>Presentación de PowerPoint</vt:lpstr>
      <vt:lpstr>¿Por qué surgen los procesos de integración? </vt:lpstr>
      <vt:lpstr>2. Necesidad de escala y cooperación para competir </vt:lpstr>
      <vt:lpstr>3. Respuestas regionales a desafíos transnacionales </vt:lpstr>
      <vt:lpstr>INTEGRACIÓN: CONCEPTO Y ANTECEDENTES</vt:lpstr>
      <vt:lpstr>Definición según Bela Balassa</vt:lpstr>
      <vt:lpstr>Definición según Ramón Tamames</vt:lpstr>
      <vt:lpstr>Antecedente histórico: ZOLLVEREIN</vt:lpstr>
      <vt:lpstr>La Unión Aduanera de los Estados de Alemania</vt:lpstr>
      <vt:lpstr>Puntos clave</vt:lpstr>
      <vt:lpstr>Precondiciones para la Integración Regional</vt:lpstr>
      <vt:lpstr>1. Geografía y conectividad</vt:lpstr>
      <vt:lpstr>2. Tamaño y composición poblacional</vt:lpstr>
      <vt:lpstr>3. Economía y nivel de desarrollo</vt:lpstr>
      <vt:lpstr>4. Congruencia política</vt:lpstr>
      <vt:lpstr>5. Identidad, cultura e historia compartida</vt:lpstr>
      <vt:lpstr>Objetivos de la integración:</vt:lpstr>
      <vt:lpstr>Reflexión</vt:lpstr>
      <vt:lpstr>Reflexión</vt:lpstr>
      <vt:lpstr>Presentación de PowerPoint</vt:lpstr>
      <vt:lpstr> Reflexión propia…..</vt:lpstr>
      <vt:lpstr>Globalización en revisión</vt:lpstr>
      <vt:lpstr>El regreso del nacionalismo económico</vt:lpstr>
      <vt:lpstr>Vulnerabilidad latinoamericana</vt:lpstr>
      <vt:lpstr>Integración como defensa estructural</vt:lpstr>
      <vt:lpstr>El derecho comunitario como blindaje</vt:lpstr>
      <vt:lpstr>Lecciones del ZOLLVEREIN y la UE</vt:lpstr>
      <vt:lpstr>La paradoja del regionalismo latinoamericano</vt:lpstr>
      <vt:lpstr>Una oportunidad para relanzar ALADI</vt:lpstr>
      <vt:lpstr>Estrategia compartida ante escenarios globales inciertos</vt:lpstr>
      <vt:lpstr>¿Por qué importa la forma de integración?</vt:lpstr>
      <vt:lpstr>Modelo intergubernamental</vt:lpstr>
      <vt:lpstr>Limitaciones del modelo intergubernamental</vt:lpstr>
      <vt:lpstr>¿Qué es la supranacionalidad?</vt:lpstr>
      <vt:lpstr>Elementos de la supranacionalidad (según Bobbio)</vt:lpstr>
      <vt:lpstr>Derecho Comunitario y supranacionalidad</vt:lpstr>
      <vt:lpstr>La OMC como ejemplo de debilidad institucional</vt:lpstr>
      <vt:lpstr>Supranacionalidad en acción: Unión Europea</vt:lpstr>
      <vt:lpstr>América Latina: desafío pendiente</vt:lpstr>
      <vt:lpstr>Conclusión: ¿intergubernamental o supranacional?</vt:lpstr>
      <vt:lpstr>Presentación de PowerPoint</vt:lpstr>
      <vt:lpstr>Técnicas que pueden ser utilizadas por un Tratado de integración</vt:lpstr>
      <vt:lpstr>SUPRANACIONALIDAD</vt:lpstr>
      <vt:lpstr>Supranacionalidad</vt:lpstr>
      <vt:lpstr>Traslado de competencias</vt:lpstr>
      <vt:lpstr>Exigencias Jurídicas </vt:lpstr>
      <vt:lpstr>Soberanía Vs. Supranacionalidad</vt:lpstr>
      <vt:lpstr>Presentación de PowerPoint</vt:lpstr>
      <vt:lpstr>“Intergubernamental” o “Supranacional”</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LENOVO X1 CARBON</dc:creator>
  <cp:lastModifiedBy>Benjo</cp:lastModifiedBy>
  <cp:revision>133</cp:revision>
  <dcterms:created xsi:type="dcterms:W3CDTF">2020-05-11T13:47:50Z</dcterms:created>
  <dcterms:modified xsi:type="dcterms:W3CDTF">2025-04-19T16:09:54Z</dcterms:modified>
</cp:coreProperties>
</file>

<file path=docProps/thumbnail.jpeg>
</file>